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trictFirstAndLastChars="0" embedTrueTypeFonts="1" saveSubsetFonts="1" autoCompressPictures="0">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x="12192000" cy="6858000"/>
  <p:notesSz cx="6858000" cy="9144000"/>
  <p:embeddedFontLst>
    <p:embeddedFont>
      <p:font typeface="Open Sans"/>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iCp+pDwY23O9rYcc/UN5hjOH7U1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regular.fntdata"/><Relationship Id="rId11" Type="http://schemas.openxmlformats.org/officeDocument/2006/relationships/slide" Target="slides/slide5.xml"/><Relationship Id="rId22" Type="http://schemas.openxmlformats.org/officeDocument/2006/relationships/font" Target="fonts/OpenSans-italic.fntdata"/><Relationship Id="rId10" Type="http://schemas.openxmlformats.org/officeDocument/2006/relationships/slide" Target="slides/slide4.xml"/><Relationship Id="rId21" Type="http://schemas.openxmlformats.org/officeDocument/2006/relationships/font" Target="fonts/OpenSans-bold.fntdata"/><Relationship Id="rId13" Type="http://schemas.openxmlformats.org/officeDocument/2006/relationships/slide" Target="slides/slide7.xml"/><Relationship Id="rId24" Type="http://customschemas.google.com/relationships/presentationmetadata" Target="metadata"/><Relationship Id="rId12" Type="http://schemas.openxmlformats.org/officeDocument/2006/relationships/slide" Target="slides/slide6.xml"/><Relationship Id="rId23" Type="http://schemas.openxmlformats.org/officeDocument/2006/relationships/font" Target="fonts/OpenSans-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5" name="Google Shape;5;n"/>
          <p:cNvSpPr/>
          <p:nvPr>
            <p:ph type="sldImg" idx="3"/>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80" name="Shape 80"/>
        <p:cNvGrpSpPr/>
        <p:nvPr/>
      </p:nvGrpSpPr>
      <p:grpSpPr>
        <a:xfrm>
          <a:off x="0" y="0"/>
          <a:ext cx="0" cy="0"/>
          <a:chOff x="0" y="0"/>
          <a:chExt cx="0" cy="0"/>
        </a:xfrm>
      </p:grpSpPr>
      <p:sp>
        <p:nvSpPr>
          <p:cNvPr id="81" name="Google Shape;81;p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82" name="Google Shape;82;p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47" name="Shape 147"/>
        <p:cNvGrpSpPr/>
        <p:nvPr/>
      </p:nvGrpSpPr>
      <p:grpSpPr>
        <a:xfrm>
          <a:off x="0" y="0"/>
          <a:ext cx="0" cy="0"/>
          <a:chOff x="0" y="0"/>
          <a:chExt cx="0" cy="0"/>
        </a:xfrm>
      </p:grpSpPr>
      <p:sp>
        <p:nvSpPr>
          <p:cNvPr id="148" name="Google Shape;148;p19: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100"/>
              <a:buNone/>
            </a:pPr>
            <a:r>
              <a:rPr lang="en-US" b="1"/>
              <a:t>Vraag de groep:</a:t>
            </a:r>
            <a:endParaRPr b="1"/>
          </a:p>
          <a:p>
            <a:pPr marL="457200" lvl="0" indent="-304800" algn="l" rtl="0">
              <a:lnSpc>
                <a:spcPct val="115000"/>
              </a:lnSpc>
              <a:spcBef>
                <a:spcPts val="1200"/>
              </a:spcBef>
              <a:spcAft>
                <a:spcPts val="0"/>
              </a:spcAft>
              <a:buSzPts val="1200"/>
              <a:buFont typeface="Calibri"/>
              <a:buChar char="●"/>
            </a:pPr>
            <a:r>
              <a:rPr lang="en-US" i="1"/>
              <a:t>Waarom zouden leerlingen opener reageren op feedback van een medeleerling in plaats van op feedback van een leerkracht?</a:t>
            </a:r>
            <a:endParaRPr i="1"/>
          </a:p>
          <a:p>
            <a:pPr marL="457200" lvl="0" indent="-304800" algn="l" rtl="0">
              <a:lnSpc>
                <a:spcPct val="115000"/>
              </a:lnSpc>
              <a:spcBef>
                <a:spcPts val="0"/>
              </a:spcBef>
              <a:spcAft>
                <a:spcPts val="0"/>
              </a:spcAft>
              <a:buSzPts val="1200"/>
              <a:buFont typeface="Calibri"/>
              <a:buChar char="●"/>
            </a:pPr>
            <a:r>
              <a:rPr lang="en-US" i="1"/>
              <a:t>Wat hebben beoordelaars eraan als ze feedback geven aan hun medeleerlingen? </a:t>
            </a:r>
            <a:endParaRPr/>
          </a:p>
          <a:p>
            <a:pPr marL="457200" lvl="0" indent="-304800" algn="l" rtl="0">
              <a:lnSpc>
                <a:spcPct val="115000"/>
              </a:lnSpc>
              <a:spcBef>
                <a:spcPts val="0"/>
              </a:spcBef>
              <a:spcAft>
                <a:spcPts val="0"/>
              </a:spcAft>
              <a:buSzPts val="1200"/>
              <a:buFont typeface="Calibri"/>
              <a:buChar char="●"/>
            </a:pPr>
            <a:r>
              <a:rPr lang="en-US" i="1"/>
              <a:t>Kun je een moment bedenken waarop het beoordelen van andermans werk je aan het denken zette over je eigen werk?</a:t>
            </a:r>
            <a:endParaRPr b="1"/>
          </a:p>
          <a:p>
            <a:pPr marL="457200" lvl="0" indent="-304800" algn="l" rtl="0">
              <a:lnSpc>
                <a:spcPct val="115000"/>
              </a:lnSpc>
              <a:spcBef>
                <a:spcPts val="0"/>
              </a:spcBef>
              <a:spcAft>
                <a:spcPts val="0"/>
              </a:spcAft>
              <a:buSzPts val="1200"/>
              <a:buFont typeface="Calibri"/>
              <a:buChar char="●"/>
            </a:pPr>
            <a:r>
              <a:rPr lang="en-US" i="1"/>
              <a:t>Heb je gemerkt dat peer review leidt tot meer samenwerking of conversatie?</a:t>
            </a:r>
            <a:endParaRPr i="1"/>
          </a:p>
          <a:p>
            <a:pPr marL="457200" lvl="0" indent="-304800" algn="l" rtl="0">
              <a:lnSpc>
                <a:spcPct val="115000"/>
              </a:lnSpc>
              <a:spcBef>
                <a:spcPts val="0"/>
              </a:spcBef>
              <a:spcAft>
                <a:spcPts val="0"/>
              </a:spcAft>
              <a:buSzPts val="1200"/>
              <a:buFont typeface="Calibri"/>
              <a:buChar char="●"/>
            </a:pPr>
            <a:r>
              <a:rPr lang="en-US" i="1"/>
              <a:t>Hoe kan peer review betrokkenheid, kritisch denken en samenwerking bevorderen?</a:t>
            </a:r>
            <a:endParaRPr i="1"/>
          </a:p>
          <a:p>
            <a:pPr marL="457200" lvl="0" indent="-304800" algn="l" rtl="0">
              <a:lnSpc>
                <a:spcPct val="115000"/>
              </a:lnSpc>
              <a:spcBef>
                <a:spcPts val="0"/>
              </a:spcBef>
              <a:spcAft>
                <a:spcPts val="0"/>
              </a:spcAft>
              <a:buSzPts val="1200"/>
              <a:buFont typeface="Calibri"/>
              <a:buChar char="●"/>
            </a:pPr>
            <a:r>
              <a:rPr lang="en-US" i="1"/>
              <a:t>Wat gebeurt er met jouw rol als leerkracht wanneer leerlingen elkaar betekenisvolle feedback beginnen te geven? </a:t>
            </a:r>
            <a:r>
              <a:rPr lang="en-US"/>
              <a:t>(Benadruk de verschuiving naar een coach of facilitator).</a:t>
            </a:r>
            <a:endParaRPr/>
          </a:p>
          <a:p>
            <a:pPr marL="0" lvl="0" indent="0" algn="l" rtl="0">
              <a:lnSpc>
                <a:spcPct val="115000"/>
              </a:lnSpc>
              <a:spcBef>
                <a:spcPts val="1200"/>
              </a:spcBef>
              <a:spcAft>
                <a:spcPts val="0"/>
              </a:spcAft>
              <a:buSzPts val="1400"/>
              <a:buNone/>
            </a:pPr>
            <a:r>
              <a:rPr lang="en-US"/>
              <a:t>Verzamel een paar antwoorden en stimuleer discussie.</a:t>
            </a:r>
            <a:endParaRPr/>
          </a:p>
          <a:p>
            <a:pPr marL="0" lvl="0" indent="0" algn="l" rtl="0">
              <a:lnSpc>
                <a:spcPct val="100000"/>
              </a:lnSpc>
              <a:spcBef>
                <a:spcPts val="1200"/>
              </a:spcBef>
              <a:spcAft>
                <a:spcPts val="0"/>
              </a:spcAft>
              <a:buSzPts val="1400"/>
              <a:buNone/>
            </a:pPr>
            <a:r>
              <a:t/>
            </a:r>
            <a:endParaRPr/>
          </a:p>
        </p:txBody>
      </p:sp>
      <p:sp>
        <p:nvSpPr>
          <p:cNvPr id="149" name="Google Shape;149;p1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5" name="Shape 155"/>
        <p:cNvGrpSpPr/>
        <p:nvPr/>
      </p:nvGrpSpPr>
      <p:grpSpPr>
        <a:xfrm>
          <a:off x="0" y="0"/>
          <a:ext cx="0" cy="0"/>
          <a:chOff x="0" y="0"/>
          <a:chExt cx="0" cy="0"/>
        </a:xfrm>
      </p:grpSpPr>
      <p:sp>
        <p:nvSpPr>
          <p:cNvPr id="156" name="Google Shape;156;p20: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Na de bovenstaande oefening bespreekt de leerkracht met de deelnemers de sterke en zwakke punten die zijn vastgesteld.</a:t>
            </a:r>
            <a:endParaRPr/>
          </a:p>
        </p:txBody>
      </p:sp>
      <p:sp>
        <p:nvSpPr>
          <p:cNvPr id="157" name="Google Shape;157;p2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64" name="Shape 164"/>
        <p:cNvGrpSpPr/>
        <p:nvPr/>
      </p:nvGrpSpPr>
      <p:grpSpPr>
        <a:xfrm>
          <a:off x="0" y="0"/>
          <a:ext cx="0" cy="0"/>
          <a:chOff x="0" y="0"/>
          <a:chExt cx="0" cy="0"/>
        </a:xfrm>
      </p:grpSpPr>
      <p:sp>
        <p:nvSpPr>
          <p:cNvPr id="165" name="Google Shape;165;p18: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18: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t/>
            </a:r>
            <a:endParaRPr/>
          </a:p>
        </p:txBody>
      </p:sp>
      <p:sp>
        <p:nvSpPr>
          <p:cNvPr id="167" name="Google Shape;167;p18: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71" name="Shape 171"/>
        <p:cNvGrpSpPr/>
        <p:nvPr/>
      </p:nvGrpSpPr>
      <p:grpSpPr>
        <a:xfrm>
          <a:off x="0" y="0"/>
          <a:ext cx="0" cy="0"/>
          <a:chOff x="0" y="0"/>
          <a:chExt cx="0" cy="0"/>
        </a:xfrm>
      </p:grpSpPr>
      <p:sp>
        <p:nvSpPr>
          <p:cNvPr id="172" name="Google Shape;172;g35661765773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173" name="Google Shape;173;g35661765773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86" name="Shape 86"/>
        <p:cNvGrpSpPr/>
        <p:nvPr/>
      </p:nvGrpSpPr>
      <p:grpSpPr>
        <a:xfrm>
          <a:off x="0" y="0"/>
          <a:ext cx="0" cy="0"/>
          <a:chOff x="0" y="0"/>
          <a:chExt cx="0" cy="0"/>
        </a:xfrm>
      </p:grpSpPr>
      <p:sp>
        <p:nvSpPr>
          <p:cNvPr id="87" name="Google Shape;87;g3566176535c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88" name="Google Shape;88;g3566176535c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92" name="Shape 92"/>
        <p:cNvGrpSpPr/>
        <p:nvPr/>
      </p:nvGrpSpPr>
      <p:grpSpPr>
        <a:xfrm>
          <a:off x="0" y="0"/>
          <a:ext cx="0" cy="0"/>
          <a:chOff x="0" y="0"/>
          <a:chExt cx="0" cy="0"/>
        </a:xfrm>
      </p:grpSpPr>
      <p:sp>
        <p:nvSpPr>
          <p:cNvPr id="93" name="Google Shape;93;p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94" name="Google Shape;94;p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00" name="Shape 100"/>
        <p:cNvGrpSpPr/>
        <p:nvPr/>
      </p:nvGrpSpPr>
      <p:grpSpPr>
        <a:xfrm>
          <a:off x="0" y="0"/>
          <a:ext cx="0" cy="0"/>
          <a:chOff x="0" y="0"/>
          <a:chExt cx="0" cy="0"/>
        </a:xfrm>
      </p:grpSpPr>
      <p:sp>
        <p:nvSpPr>
          <p:cNvPr id="101" name="Google Shape;101;g357dc52a0f6_0_28:notes"/>
          <p:cNvSpPr txBox="1"/>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t/>
            </a:r>
            <a:endParaRPr/>
          </a:p>
        </p:txBody>
      </p:sp>
      <p:sp>
        <p:nvSpPr>
          <p:cNvPr id="102" name="Google Shape;102;g357dc52a0f6_0_28: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06" name="Shape 106"/>
        <p:cNvGrpSpPr/>
        <p:nvPr/>
      </p:nvGrpSpPr>
      <p:grpSpPr>
        <a:xfrm>
          <a:off x="0" y="0"/>
          <a:ext cx="0" cy="0"/>
          <a:chOff x="0" y="0"/>
          <a:chExt cx="0" cy="0"/>
        </a:xfrm>
      </p:grpSpPr>
      <p:sp>
        <p:nvSpPr>
          <p:cNvPr id="107" name="Google Shape;107;p1: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Leg de deelnemers uit wat zelfevaluatie is</a:t>
            </a:r>
            <a:endParaRPr/>
          </a:p>
        </p:txBody>
      </p:sp>
      <p:sp>
        <p:nvSpPr>
          <p:cNvPr id="108" name="Google Shape;108;p1: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14" name="Shape 114"/>
        <p:cNvGrpSpPr/>
        <p:nvPr/>
      </p:nvGrpSpPr>
      <p:grpSpPr>
        <a:xfrm>
          <a:off x="0" y="0"/>
          <a:ext cx="0" cy="0"/>
          <a:chOff x="0" y="0"/>
          <a:chExt cx="0" cy="0"/>
        </a:xfrm>
      </p:grpSpPr>
      <p:sp>
        <p:nvSpPr>
          <p:cNvPr id="115" name="Google Shape;115;p4: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116" name="Google Shape;116;p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21" name="Shape 121"/>
        <p:cNvGrpSpPr/>
        <p:nvPr/>
      </p:nvGrpSpPr>
      <p:grpSpPr>
        <a:xfrm>
          <a:off x="0" y="0"/>
          <a:ext cx="0" cy="0"/>
          <a:chOff x="0" y="0"/>
          <a:chExt cx="0" cy="0"/>
        </a:xfrm>
      </p:grpSpPr>
      <p:sp>
        <p:nvSpPr>
          <p:cNvPr id="122" name="Google Shape;122;p8: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Door zelfevaluatie kun je je sterke en zwakke punten identificeren en zo je kritisch denkvermogen verbeteren door jezelf en wat je weet over een bepaald onderwerp in vraag te stellen. Tegelijkertijd kan het je probleemoplossende vaardigheden verbeteren omdat je begrijpt hoe je beter kunt worden en je uitdagingen kunt benaderen op basis van wat je kunt. Tot slot bevordert zelfevaluatie zelfgestuurd leren, waardoor je zelf verantwoordelijkheid kunt nemen voor je groei en kunt zoeken naar wat je nodig hebt om effectief te leren.</a:t>
            </a:r>
            <a:endParaRPr/>
          </a:p>
        </p:txBody>
      </p:sp>
      <p:sp>
        <p:nvSpPr>
          <p:cNvPr id="123" name="Google Shape;123;p8: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0" name="Shape 130"/>
        <p:cNvGrpSpPr/>
        <p:nvPr/>
      </p:nvGrpSpPr>
      <p:grpSpPr>
        <a:xfrm>
          <a:off x="0" y="0"/>
          <a:ext cx="0" cy="0"/>
          <a:chOff x="0" y="0"/>
          <a:chExt cx="0" cy="0"/>
        </a:xfrm>
      </p:grpSpPr>
      <p:sp>
        <p:nvSpPr>
          <p:cNvPr id="131" name="Google Shape;131;p15: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solidFill>
                  <a:srgbClr val="1D1D1B"/>
                </a:solidFill>
              </a:rPr>
              <a:t>Vorm de deelnemers in groepen (ongeveer 4 deelnemers per groep).</a:t>
            </a:r>
            <a:endParaRPr>
              <a:solidFill>
                <a:srgbClr val="1D1D1B"/>
              </a:solidFill>
            </a:endParaRPr>
          </a:p>
          <a:p>
            <a:pPr marL="0" lvl="0" indent="0" algn="l" rtl="0">
              <a:spcBef>
                <a:spcPts val="0"/>
              </a:spcBef>
              <a:spcAft>
                <a:spcPts val="0"/>
              </a:spcAft>
              <a:buNone/>
            </a:pPr>
            <a:r>
              <a:rPr lang="en-US">
                <a:solidFill>
                  <a:srgbClr val="1D1D1B"/>
                </a:solidFill>
              </a:rPr>
              <a:t>Elke deelnemer bekijkt het zelfreflectie-instrument dat beschikbaar is in het Tinker-kader en informeert elkaar over de onderdelen ervan.</a:t>
            </a:r>
            <a:endParaRPr>
              <a:solidFill>
                <a:srgbClr val="1D1D1B"/>
              </a:solidFill>
            </a:endParaRPr>
          </a:p>
          <a:p>
            <a:pPr marL="0" lvl="0" indent="0" algn="l" rtl="0">
              <a:spcBef>
                <a:spcPts val="0"/>
              </a:spcBef>
              <a:spcAft>
                <a:spcPts val="0"/>
              </a:spcAft>
              <a:buNone/>
            </a:pPr>
            <a:r>
              <a:rPr lang="en-US">
                <a:solidFill>
                  <a:srgbClr val="1D1D1B"/>
                </a:solidFill>
              </a:rPr>
              <a:t>Elke deelnemer vult het zelfreflectie-instrument in door zijn of haar onderwijspraktijk te evalueren aan de hand van het TINKER raamwerk.</a:t>
            </a:r>
            <a:endParaRPr>
              <a:solidFill>
                <a:srgbClr val="1D1D1B"/>
              </a:solidFill>
            </a:endParaRPr>
          </a:p>
          <a:p>
            <a:pPr marL="0" lvl="0" indent="0" algn="l" rtl="0">
              <a:spcBef>
                <a:spcPts val="0"/>
              </a:spcBef>
              <a:spcAft>
                <a:spcPts val="0"/>
              </a:spcAft>
              <a:buNone/>
            </a:pPr>
            <a:r>
              <a:rPr lang="en-US">
                <a:solidFill>
                  <a:srgbClr val="1D1D1B"/>
                </a:solidFill>
              </a:rPr>
              <a:t>Op basis van het ingevulde zelfreflectieformulier bespreken de deelnemers in hun groep hun sterke en zwakke punten en proberen ze oplossingen te vinden.</a:t>
            </a:r>
            <a:endParaRPr/>
          </a:p>
          <a:p>
            <a:pPr marL="0" lvl="0" indent="0" algn="l" rtl="0">
              <a:lnSpc>
                <a:spcPct val="100000"/>
              </a:lnSpc>
              <a:spcBef>
                <a:spcPts val="0"/>
              </a:spcBef>
              <a:spcAft>
                <a:spcPts val="0"/>
              </a:spcAft>
              <a:buSzPts val="1400"/>
              <a:buNone/>
            </a:pPr>
            <a:r>
              <a:rPr lang="en-US"/>
              <a:t>Na de bovenstaande oefening bespreekt de docent de sterke en zwakke punten met de deelnemers en geeft hen relevante suggesties.</a:t>
            </a:r>
            <a:endParaRPr/>
          </a:p>
        </p:txBody>
      </p:sp>
      <p:sp>
        <p:nvSpPr>
          <p:cNvPr id="132" name="Google Shape;132;p15: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9" name="Shape 139"/>
        <p:cNvGrpSpPr/>
        <p:nvPr/>
      </p:nvGrpSpPr>
      <p:grpSpPr>
        <a:xfrm>
          <a:off x="0" y="0"/>
          <a:ext cx="0" cy="0"/>
          <a:chOff x="0" y="0"/>
          <a:chExt cx="0" cy="0"/>
        </a:xfrm>
      </p:grpSpPr>
      <p:sp>
        <p:nvSpPr>
          <p:cNvPr id="140" name="Google Shape;140;p17: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Collegiale toetsing als beoordelingsinstrument</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In sommige settings, vooral bij projectgebaseerd leren of groepswerk, kunnen beoordelingen door medeleerlingen bijdragen aan het eindcijfer.</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Dit is nuttig om individuele bijdragen aan groepstaken te evalueren of om meer feedback te verzamelen over de prestaties van leerlingen.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Belangrijk: het moet gestructureerd, op criteria gebaseerd en transparant zijn om eerlijkheid en consistentie te garanderen.</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Als beoordelingsinstrument</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Collegiale feedback levert waardevolle formatieve beoordelingsgegevens op.</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Het moedigt zelfevaluatie aan door te vragen kritisch na te denken over de kwaliteit van het werk en de leerresultaten.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Het kan ook de beoordelingslast voor de leerkracht verlichten en tegelijk een feedbackrijke klascultuur bevorderen.</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3. Collegiale toetsing als leermiddel</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Het belangrijkste is misschien wel dat peer review een krachtige leerstrategie is.</a:t>
            </a:r>
            <a:endParaRPr/>
          </a:p>
        </p:txBody>
      </p:sp>
      <p:sp>
        <p:nvSpPr>
          <p:cNvPr id="141" name="Google Shape;141;p17: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7.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2.jpg"/><Relationship Id="rId4" Type="http://schemas.openxmlformats.org/officeDocument/2006/relationships/image" Target="../media/image4.png"/><Relationship Id="rId5"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16.png"/><Relationship Id="rId13" Type="http://schemas.openxmlformats.org/officeDocument/2006/relationships/image" Target="../media/image17.png"/><Relationship Id="rId12" Type="http://schemas.openxmlformats.org/officeDocument/2006/relationships/image" Target="../media/image14.png"/><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13.png"/><Relationship Id="rId4" Type="http://schemas.openxmlformats.org/officeDocument/2006/relationships/image" Target="../media/image1.png"/><Relationship Id="rId9" Type="http://schemas.openxmlformats.org/officeDocument/2006/relationships/image" Target="../media/image19.png"/><Relationship Id="rId5" Type="http://schemas.openxmlformats.org/officeDocument/2006/relationships/image" Target="../media/image8.png"/><Relationship Id="rId6" Type="http://schemas.openxmlformats.org/officeDocument/2006/relationships/image" Target="../media/image15.jpg"/><Relationship Id="rId7" Type="http://schemas.openxmlformats.org/officeDocument/2006/relationships/image" Target="../media/image9.png"/><Relationship Id="rId8"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16.png"/><Relationship Id="rId13" Type="http://schemas.openxmlformats.org/officeDocument/2006/relationships/image" Target="../media/image17.png"/><Relationship Id="rId12" Type="http://schemas.openxmlformats.org/officeDocument/2006/relationships/image" Target="../media/image14.png"/><Relationship Id="rId1" Type="http://schemas.openxmlformats.org/officeDocument/2006/relationships/slideMaster" Target="../slideMasters/slideMaster3.xml"/><Relationship Id="rId2" Type="http://schemas.openxmlformats.org/officeDocument/2006/relationships/image" Target="../media/image7.png"/><Relationship Id="rId3" Type="http://schemas.openxmlformats.org/officeDocument/2006/relationships/image" Target="../media/image13.png"/><Relationship Id="rId4" Type="http://schemas.openxmlformats.org/officeDocument/2006/relationships/image" Target="../media/image1.png"/><Relationship Id="rId9" Type="http://schemas.openxmlformats.org/officeDocument/2006/relationships/image" Target="../media/image19.png"/><Relationship Id="rId5" Type="http://schemas.openxmlformats.org/officeDocument/2006/relationships/image" Target="../media/image8.png"/><Relationship Id="rId6" Type="http://schemas.openxmlformats.org/officeDocument/2006/relationships/image" Target="../media/image15.jpg"/><Relationship Id="rId7" Type="http://schemas.openxmlformats.org/officeDocument/2006/relationships/image" Target="../media/image9.png"/><Relationship Id="rId8" Type="http://schemas.openxmlformats.org/officeDocument/2006/relationships/image" Target="../media/image18.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c52a0f6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c52a0f6_0_3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c52a0f6_0_3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c52a0f6_0_3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c52a0f6_0_3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c52a0f6_0_3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c52a0f6_0_3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c52a0f6_0_39"/>
          <p:cNvGrpSpPr/>
          <p:nvPr/>
        </p:nvGrpSpPr>
        <p:grpSpPr>
          <a:xfrm>
            <a:off x="2179811" y="4729766"/>
            <a:ext cx="7832078" cy="1110328"/>
            <a:chOff x="2179603" y="4888792"/>
            <a:chExt cx="7798544" cy="1110328"/>
          </a:xfrm>
        </p:grpSpPr>
        <p:pic>
          <p:nvPicPr>
            <p:cNvPr id="70" name="Google Shape;70;g357dc52a0f6_0_3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c52a0f6_0_39"/>
            <p:cNvPicPr preferRelativeResize="0"/>
            <p:nvPr/>
          </p:nvPicPr>
          <p:blipFill rotWithShape="1">
            <a:blip r:embed="rId5">
              <a:alphaModFix/>
            </a:blip>
            <a:srcRect b="5543" l="9995" r="6844" t="21987"/>
            <a:stretch/>
          </p:blipFill>
          <p:spPr>
            <a:xfrm>
              <a:off x="3796545" y="4949617"/>
              <a:ext cx="1406759" cy="526545"/>
            </a:xfrm>
            <a:prstGeom prst="rect">
              <a:avLst/>
            </a:prstGeom>
            <a:noFill/>
            <a:ln>
              <a:noFill/>
            </a:ln>
          </p:spPr>
        </p:pic>
        <p:pic>
          <p:nvPicPr>
            <p:cNvPr id="72" name="Google Shape;72;g357dc52a0f6_0_3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c52a0f6_0_3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c52a0f6_0_39"/>
            <p:cNvPicPr preferRelativeResize="0"/>
            <p:nvPr/>
          </p:nvPicPr>
          <p:blipFill rotWithShape="1">
            <a:blip r:embed="rId8">
              <a:alphaModFix/>
            </a:blip>
            <a:srcRect b="0" l="6518" r="6457" t="2903"/>
            <a:stretch/>
          </p:blipFill>
          <p:spPr>
            <a:xfrm>
              <a:off x="7781600" y="4945247"/>
              <a:ext cx="2196547" cy="545647"/>
            </a:xfrm>
            <a:prstGeom prst="rect">
              <a:avLst/>
            </a:prstGeom>
            <a:noFill/>
            <a:ln>
              <a:noFill/>
            </a:ln>
          </p:spPr>
        </p:pic>
        <p:pic>
          <p:nvPicPr>
            <p:cNvPr id="75" name="Google Shape;75;g357dc52a0f6_0_3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c52a0f6_0_3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c52a0f6_0_3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c52a0f6_0_3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c52a0f6_0_3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666"/>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11" name="Google Shape;11;p10"/>
          <p:cNvSpPr txBox="1"/>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12" name="Google Shape;12;p10"/>
          <p:cNvSpPr txBox="1"/>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3" name="Google Shape;13;p10"/>
          <p:cNvSpPr txBox="1"/>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4" name="Google Shape;14;p10"/>
          <p:cNvSpPr txBox="1"/>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c52a0f6_0_33"/>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59" name="Google Shape;59;g357dc52a0f6_0_33"/>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0.png"/><Relationship Id="rId13" Type="http://schemas.openxmlformats.org/officeDocument/2006/relationships/hyperlink" Target="https://tinker-project.eu/elearning/" TargetMode="External"/><Relationship Id="rId12" Type="http://schemas.openxmlformats.org/officeDocument/2006/relationships/image" Target="../media/image17.png"/><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8.png"/><Relationship Id="rId9" Type="http://schemas.openxmlformats.org/officeDocument/2006/relationships/image" Target="../media/image16.png"/><Relationship Id="rId15" Type="http://schemas.openxmlformats.org/officeDocument/2006/relationships/hyperlink" Target="https://creativecommons.org/licenses/by-nc-nd/4.0/" TargetMode="External"/><Relationship Id="rId14" Type="http://schemas.openxmlformats.org/officeDocument/2006/relationships/image" Target="../media/image45.png"/><Relationship Id="rId5" Type="http://schemas.openxmlformats.org/officeDocument/2006/relationships/image" Target="../media/image15.jpg"/><Relationship Id="rId6" Type="http://schemas.openxmlformats.org/officeDocument/2006/relationships/image" Target="../media/image9.png"/><Relationship Id="rId7" Type="http://schemas.openxmlformats.org/officeDocument/2006/relationships/image" Target="../media/image18.png"/><Relationship Id="rId8"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resources/framework-and-toolkit/" TargetMode="Externa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lnSpcReduction="10000"/>
          </a:bodyPr>
          <a:lstStyle/>
          <a:p>
            <a:pPr marL="457200" lvl="0" indent="-406400" algn="l" rtl="0">
              <a:spcBef>
                <a:spcPts val="1000"/>
              </a:spcBef>
              <a:spcAft>
                <a:spcPts val="0"/>
              </a:spcAft>
              <a:buClr>
                <a:schemeClr val="dk1"/>
              </a:buClr>
              <a:buSzPts val="1600"/>
              <a:buNone/>
            </a:pPr>
            <a:r>
              <a:rPr lang="en-US"/>
              <a:t>TINKER training voor basis- en secundair onderwijs</a:t>
            </a:r>
            <a:endParaRPr/>
          </a:p>
          <a:p>
            <a:pPr marL="457200" lvl="0" indent="-406400" algn="l" rtl="0">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Peer review als leermiddel</a:t>
            </a:r>
            <a:endParaRPr b="1"/>
          </a:p>
        </p:txBody>
      </p:sp>
      <p:sp>
        <p:nvSpPr>
          <p:cNvPr id="152" name="Google Shape;152;p19"/>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None/>
            </a:pPr>
            <a:r>
              <a:rPr lang="en-US">
                <a:extLst>
                  <a:ext uri="http://customooxmlschemas.google.com/">
                    <go:slidesCustomData xmlns:go="http://customooxmlschemas.google.com/" textRoundtripDataId="9"/>
                  </a:ext>
                </a:extLst>
              </a:rPr>
              <a:t>Door peer review als leermiddel te gebruiken:</a:t>
            </a:r>
            <a:endParaRPr/>
          </a:p>
          <a:p>
            <a:pPr marL="457200" marR="0" lvl="0" indent="-368300" algn="l" rtl="0">
              <a:lnSpc>
                <a:spcPct val="90000"/>
              </a:lnSpc>
              <a:spcBef>
                <a:spcPts val="1000"/>
              </a:spcBef>
              <a:spcAft>
                <a:spcPts val="0"/>
              </a:spcAft>
              <a:buClr>
                <a:schemeClr val="accent4"/>
              </a:buClr>
              <a:buSzPts val="2200"/>
              <a:buFont typeface="Arial"/>
              <a:buChar char="•"/>
            </a:pPr>
            <a:r>
              <a:rPr lang="en-US"/>
              <a:t>Kunnen ontvangers van de feedback beter reageren dan op opmerkingen van docenten;</a:t>
            </a:r>
            <a:endParaRPr/>
          </a:p>
          <a:p>
            <a:pPr marL="457200" marR="0" lvl="0" indent="-368300" algn="l" rtl="0">
              <a:lnSpc>
                <a:spcPct val="90000"/>
              </a:lnSpc>
              <a:spcBef>
                <a:spcPts val="1000"/>
              </a:spcBef>
              <a:spcAft>
                <a:spcPts val="0"/>
              </a:spcAft>
              <a:buClr>
                <a:schemeClr val="accent4"/>
              </a:buClr>
              <a:buSzPts val="2200"/>
              <a:buFont typeface="Arial"/>
              <a:buChar char="•"/>
            </a:pPr>
            <a:r>
              <a:rPr lang="en-US"/>
              <a:t>Het kan een meer collaboratieve, collegiale leeromgeving aanmoedigen waar productief inzichtelijk leren kan plaatsvinden;</a:t>
            </a:r>
            <a:endParaRPr/>
          </a:p>
          <a:p>
            <a:pPr marL="457200" marR="0" lvl="0" indent="-368300" algn="l" rtl="0">
              <a:lnSpc>
                <a:spcPct val="90000"/>
              </a:lnSpc>
              <a:spcBef>
                <a:spcPts val="1000"/>
              </a:spcBef>
              <a:spcAft>
                <a:spcPts val="0"/>
              </a:spcAft>
              <a:buClr>
                <a:schemeClr val="accent4"/>
              </a:buClr>
              <a:buSzPts val="2200"/>
              <a:buFont typeface="Arial"/>
              <a:buChar char="•"/>
            </a:pPr>
            <a:r>
              <a:rPr lang="en-US"/>
              <a:t>Het bevordert een meer leerlinggericht onderwijs, gedreven door geëngageerd actief leren. </a:t>
            </a:r>
            <a:endParaRPr/>
          </a:p>
          <a:p>
            <a:pPr marL="457200" marR="0" lvl="0" indent="-368300" algn="l" rtl="0">
              <a:lnSpc>
                <a:spcPct val="90000"/>
              </a:lnSpc>
              <a:spcBef>
                <a:spcPts val="1000"/>
              </a:spcBef>
              <a:spcAft>
                <a:spcPts val="0"/>
              </a:spcAft>
              <a:buClr>
                <a:schemeClr val="accent4"/>
              </a:buClr>
              <a:buSzPts val="2200"/>
              <a:buFont typeface="Arial"/>
              <a:buChar char="•"/>
            </a:pPr>
            <a:r>
              <a:rPr lang="en-US"/>
              <a:t>Het bouwt </a:t>
            </a:r>
            <a:r>
              <a:rPr lang="en-US" b="1"/>
              <a:t>betrokkenheid</a:t>
            </a:r>
            <a:r>
              <a:rPr lang="en-US"/>
              <a:t>, </a:t>
            </a:r>
            <a:r>
              <a:rPr lang="en-US" b="1"/>
              <a:t>kritisch denken </a:t>
            </a:r>
            <a:r>
              <a:rPr lang="en-US"/>
              <a:t>en </a:t>
            </a:r>
            <a:r>
              <a:rPr lang="en-US" b="1"/>
              <a:t>samenwerking op</a:t>
            </a:r>
            <a:r>
              <a:rPr lang="en-US"/>
              <a:t>.</a:t>
            </a:r>
            <a:endParaRPr/>
          </a:p>
        </p:txBody>
      </p:sp>
      <p:pic>
        <p:nvPicPr>
          <p:cNvPr id="153" name="Google Shape;153;p19" descr="Manager pointing at glass wall while coworker thinking about plan tracery"/>
          <p:cNvPicPr preferRelativeResize="0"/>
          <p:nvPr/>
        </p:nvPicPr>
        <p:blipFill rotWithShape="1">
          <a:blip r:embed="rId3">
            <a:alphaModFix/>
          </a:blip>
          <a:srcRect l="0" t="0" r="0" b="0"/>
          <a:stretch/>
        </p:blipFill>
        <p:spPr>
          <a:xfrm>
            <a:off x="3984686" y="3816803"/>
            <a:ext cx="4222627" cy="2813183"/>
          </a:xfrm>
          <a:prstGeom prst="rect">
            <a:avLst/>
          </a:prstGeom>
          <a:noFill/>
          <a:ln>
            <a:noFill/>
          </a:ln>
        </p:spPr>
      </p:pic>
      <p:sp>
        <p:nvSpPr>
          <p:cNvPr id="154" name="Google Shape;154;p19"/>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i="1">
                <a:latin typeface="Calibri"/>
                <a:ea typeface="Calibri"/>
                <a:cs typeface="Calibri"/>
                <a:sym typeface="Calibri"/>
              </a:rPr>
              <a:t>Bron afbeelding: Freepik</a:t>
            </a:r>
            <a:endParaRPr i="1">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0"/>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Activiteit 2 - collegiale toetsing evaluatie van leerscenario's</a:t>
            </a:r>
            <a:endParaRPr b="1"/>
          </a:p>
        </p:txBody>
      </p:sp>
      <p:sp>
        <p:nvSpPr>
          <p:cNvPr id="160" name="Google Shape;160;p20"/>
          <p:cNvSpPr/>
          <p:nvPr/>
        </p:nvSpPr>
        <p:spPr>
          <a:xfrm>
            <a:off x="735044" y="1198485"/>
            <a:ext cx="10591060" cy="2059620"/>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300" b="0" i="0" u="none" strike="noStrike" cap="none">
                <a:solidFill>
                  <a:schemeClr val="lt2"/>
                </a:solidFill>
                <a:latin typeface="Calibri"/>
                <a:ea typeface="Calibri"/>
                <a:cs typeface="Calibri"/>
                <a:sym typeface="Calibri"/>
              </a:rPr>
              <a:t>Gebruik het sjabloon "TINKER_WP3_Peer Review Protocol for Learning Scenarios" om een collegiale toetsing uit te voeren van het leerscenario van een andere groep.</a:t>
            </a:r>
            <a:endParaRPr sz="1400" b="0" i="0" u="none" strike="noStrike" cap="none">
              <a:solidFill>
                <a:srgbClr val="000000"/>
              </a:solidFill>
              <a:latin typeface="Calibri"/>
              <a:ea typeface="Calibri"/>
              <a:cs typeface="Calibri"/>
              <a:sym typeface="Calibri"/>
            </a:endParaRPr>
          </a:p>
        </p:txBody>
      </p:sp>
      <p:sp>
        <p:nvSpPr>
          <p:cNvPr id="161" name="Google Shape;161;p20"/>
          <p:cNvSpPr/>
          <p:nvPr/>
        </p:nvSpPr>
        <p:spPr>
          <a:xfrm>
            <a:off x="5619564" y="2818659"/>
            <a:ext cx="5095783" cy="2840855"/>
          </a:xfrm>
          <a:prstGeom prst="cloudCallout">
            <a:avLst>
              <a:gd name="adj1" fmla="val -20833"/>
              <a:gd name="adj2" fmla="val 625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2"/>
                </a:solidFill>
                <a:latin typeface="Calibri"/>
                <a:ea typeface="Calibri"/>
                <a:cs typeface="Calibri"/>
                <a:sym typeface="Calibri"/>
              </a:rPr>
              <a:t>Verfijn je leerscenario op basis van de feedback die je krijgt van het peer review-proces.</a:t>
            </a:r>
            <a:endParaRPr sz="1600" b="0" i="0" u="none" strike="noStrike" cap="none">
              <a:solidFill>
                <a:schemeClr val="lt2"/>
              </a:solidFill>
              <a:latin typeface="Calibri"/>
              <a:ea typeface="Calibri"/>
              <a:cs typeface="Calibri"/>
              <a:sym typeface="Calibri"/>
            </a:endParaRPr>
          </a:p>
        </p:txBody>
      </p:sp>
      <p:pic>
        <p:nvPicPr>
          <p:cNvPr id="162" name="Google Shape;162;p20"/>
          <p:cNvPicPr preferRelativeResize="0"/>
          <p:nvPr/>
        </p:nvPicPr>
        <p:blipFill rotWithShape="1">
          <a:blip r:embed="rId3">
            <a:alphaModFix/>
          </a:blip>
          <a:srcRect l="0" t="0" r="0" b="0"/>
          <a:stretch/>
        </p:blipFill>
        <p:spPr>
          <a:xfrm>
            <a:off x="735050" y="3812230"/>
            <a:ext cx="2466975" cy="2343150"/>
          </a:xfrm>
          <a:prstGeom prst="rect">
            <a:avLst/>
          </a:prstGeom>
          <a:noFill/>
          <a:ln>
            <a:noFill/>
          </a:ln>
        </p:spPr>
      </p:pic>
      <p:sp>
        <p:nvSpPr>
          <p:cNvPr id="163" name="Google Shape;163;p20"/>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i="1">
                <a:latin typeface="Calibri"/>
                <a:ea typeface="Calibri"/>
                <a:cs typeface="Calibri"/>
                <a:sym typeface="Calibri"/>
              </a:rPr>
              <a:t>Afbeeldingsbron: TINKER project website</a:t>
            </a:r>
            <a:endParaRPr i="1">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8"/>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Literatuur</a:t>
            </a:r>
            <a:endParaRPr/>
          </a:p>
        </p:txBody>
      </p:sp>
      <p:sp>
        <p:nvSpPr>
          <p:cNvPr id="170" name="Google Shape;170;p18"/>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Allen, D. en K. Tanner (2006). Rubrics: Hulpmiddelen om leerdoelen en evaluatiecriteria expliciet te maken voor zowel docenten als leerlingen. CBE - Life Sciences Education 5: 197-203.</a:t>
            </a:r>
            <a:endParaRPr/>
          </a:p>
          <a:p>
            <a:pPr marL="571500" lvl="0" indent="-342900" algn="l" rtl="0">
              <a:lnSpc>
                <a:spcPct val="90000"/>
              </a:lnSpc>
              <a:spcBef>
                <a:spcPts val="1000"/>
              </a:spcBef>
              <a:spcAft>
                <a:spcPts val="0"/>
              </a:spcAft>
              <a:buSzPts val="2200"/>
              <a:buChar char="•"/>
            </a:pPr>
            <a:r>
              <a:rPr lang="en-US"/>
              <a:t>De Meulemeester, A., Peleman, R., Pauwels, N.S. en Buysse, H., 2021, september. Peer Assessment, Self-assessment and Teacher Scoring Within an Information Literacy Course. In </a:t>
            </a:r>
            <a:r>
              <a:rPr lang="en-US" i="1"/>
              <a:t>European Conference on Information Literacy </a:t>
            </a:r>
            <a:r>
              <a:rPr lang="en-US"/>
              <a:t>(pp. 490-501). Cham: Springer International Publishing.</a:t>
            </a:r>
            <a:endParaRPr/>
          </a:p>
          <a:p>
            <a:pPr marL="571500" lvl="0" indent="-342900" algn="l" rtl="0">
              <a:lnSpc>
                <a:spcPct val="90000"/>
              </a:lnSpc>
              <a:spcBef>
                <a:spcPts val="1000"/>
              </a:spcBef>
              <a:spcAft>
                <a:spcPts val="0"/>
              </a:spcAft>
              <a:buSzPts val="2200"/>
              <a:buChar char="•"/>
            </a:pPr>
            <a:r>
              <a:rPr lang="en-US"/>
              <a:t>Rourke, A., 2013. Beoordelen 'als' leren: The role that peer and self-review can play towards enhancing student learning. International Journal of Technology, Knowledge and Society: 8(3).</a:t>
            </a:r>
            <a:endParaRPr/>
          </a:p>
          <a:p>
            <a:pPr marL="571500" marR="0" lvl="0" indent="-342900" algn="l" rtl="0">
              <a:lnSpc>
                <a:spcPct val="90000"/>
              </a:lnSpc>
              <a:spcBef>
                <a:spcPts val="1000"/>
              </a:spcBef>
              <a:spcAft>
                <a:spcPts val="0"/>
              </a:spcAft>
              <a:buClr>
                <a:schemeClr val="accent4"/>
              </a:buClr>
              <a:buSzPts val="2200"/>
              <a:buFont typeface="Arial"/>
              <a:buChar char="•"/>
            </a:pPr>
            <a:r>
              <a:rPr lang="en-US"/>
              <a:t>Stevens, D. D., en A. J. Levi (2013). Introduction to Rubrics: an assessment tool to save grading time, convey effective feedback, and promote student learning. Stylus Publishing, Sterling, VA, VS.</a:t>
            </a:r>
            <a:endParaRPr/>
          </a:p>
          <a:p>
            <a:pPr marL="571500" marR="0" lvl="0" indent="-342900" algn="l" rtl="0">
              <a:lnSpc>
                <a:spcPct val="90000"/>
              </a:lnSpc>
              <a:spcBef>
                <a:spcPts val="1000"/>
              </a:spcBef>
              <a:spcAft>
                <a:spcPts val="0"/>
              </a:spcAft>
              <a:buClr>
                <a:schemeClr val="accent4"/>
              </a:buClr>
              <a:buSzPts val="2200"/>
              <a:buFont typeface="Arial"/>
              <a:buChar char="•"/>
            </a:pPr>
            <a:r>
              <a:rPr lang="en-US"/>
              <a:t>Wolf, K., M. Connelly en A. Komara (2008). A tale of two rubrics: improving teaching and learning across the content areas through assessment. Journal of Effective Teaching 8: 21-32.</a:t>
            </a:r>
            <a:endParaRPr/>
          </a:p>
          <a:p>
            <a:pPr marL="571500" marR="0" lvl="0" indent="-342900" algn="l" rtl="0">
              <a:lnSpc>
                <a:spcPct val="90000"/>
              </a:lnSpc>
              <a:spcBef>
                <a:spcPts val="1000"/>
              </a:spcBef>
              <a:spcAft>
                <a:spcPts val="0"/>
              </a:spcAft>
              <a:buClr>
                <a:schemeClr val="accent4"/>
              </a:buClr>
              <a:buSzPts val="2200"/>
              <a:buFont typeface="Arial"/>
              <a:buChar char="•"/>
            </a:pPr>
            <a:r>
              <a:rPr lang="en-US"/>
              <a:t>Wormeli, R. (2006). Eerlijk is niet altijd gelijk: beoordelen en quoteren in de gedifferentieerde klas. Stenhouse Publishers, Portland, ME, VS.</a:t>
            </a:r>
            <a:endParaRPr/>
          </a:p>
          <a:p>
            <a:pPr marL="571500" marR="0" lvl="0" indent="-342900" algn="l" rtl="0">
              <a:lnSpc>
                <a:spcPct val="90000"/>
              </a:lnSpc>
              <a:spcBef>
                <a:spcPts val="1000"/>
              </a:spcBef>
              <a:spcAft>
                <a:spcPts val="0"/>
              </a:spcAft>
              <a:buSzPts val="2200"/>
              <a:buChar char="•"/>
            </a:pPr>
            <a:r>
              <a:rPr lang="en-US"/>
              <a:t>Informatietechnologie Universiteit van Florida </a:t>
            </a:r>
            <a:endParaRPr/>
          </a:p>
          <a:p>
            <a:pPr marL="571500" marR="0" lvl="0" indent="-203200" algn="l" rtl="0">
              <a:lnSpc>
                <a:spcPct val="90000"/>
              </a:lnSpc>
              <a:spcBef>
                <a:spcPts val="1000"/>
              </a:spcBef>
              <a:spcAft>
                <a:spcPts val="0"/>
              </a:spcAft>
              <a:buClr>
                <a:schemeClr val="accent4"/>
              </a:buClr>
              <a:buSzPts val="2200"/>
              <a:buFont typeface="Arial"/>
              <a:buNone/>
            </a:pPr>
            <a:r>
              <a:t/>
            </a:r>
            <a:endParaRPr/>
          </a:p>
          <a:p>
            <a:pPr marL="571500" marR="0" lvl="0" indent="-203200" algn="l" rtl="0">
              <a:lnSpc>
                <a:spcPct val="90000"/>
              </a:lnSpc>
              <a:spcBef>
                <a:spcPts val="1000"/>
              </a:spcBef>
              <a:spcAft>
                <a:spcPts val="0"/>
              </a:spcAft>
              <a:buClr>
                <a:schemeClr val="accent4"/>
              </a:buClr>
              <a:buSzPts val="2200"/>
              <a:buFont typeface="Arial"/>
              <a:buNone/>
            </a:pPr>
            <a:r>
              <a:t/>
            </a:r>
            <a:endParaRPr/>
          </a:p>
          <a:p>
            <a:pPr marL="685800" lvl="0" indent="-317500" algn="l" rtl="0">
              <a:lnSpc>
                <a:spcPct val="90000"/>
              </a:lnSpc>
              <a:spcBef>
                <a:spcPts val="1000"/>
              </a:spcBef>
              <a:spcAft>
                <a:spcPts val="0"/>
              </a:spcAft>
              <a:buSzPts val="2200"/>
              <a:buFont typeface="Arial"/>
              <a:buNone/>
            </a:pPr>
            <a:r>
              <a:t/>
            </a:r>
            <a:endParaRPr/>
          </a:p>
          <a:p>
            <a:pPr marL="685800" lvl="0" indent="-317500" algn="l" rtl="0">
              <a:lnSpc>
                <a:spcPct val="90000"/>
              </a:lnSpc>
              <a:spcBef>
                <a:spcPts val="1000"/>
              </a:spcBef>
              <a:spcAft>
                <a:spcPts val="0"/>
              </a:spcAft>
              <a:buSzPts val="2200"/>
              <a:buFont typeface="Arial"/>
              <a:buNone/>
            </a:pPr>
            <a:r>
              <a:t/>
            </a:r>
            <a:endParaRPr/>
          </a:p>
          <a:p>
            <a:pPr marL="571500" marR="0" lvl="0" indent="-203200" algn="l" rtl="0">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grpSp>
        <p:nvGrpSpPr>
          <p:cNvPr id="175" name="Google Shape;175;g35661765773_0_0"/>
          <p:cNvGrpSpPr/>
          <p:nvPr/>
        </p:nvGrpSpPr>
        <p:grpSpPr>
          <a:xfrm>
            <a:off x="2179811" y="4729766"/>
            <a:ext cx="7832078" cy="1110328"/>
            <a:chOff x="2179603" y="4888792"/>
            <a:chExt cx="7798544" cy="1110328"/>
          </a:xfrm>
        </p:grpSpPr>
        <p:pic>
          <p:nvPicPr>
            <p:cNvPr id="176" name="Google Shape;176;g35661765773_0_0"/>
            <p:cNvPicPr preferRelativeResize="0"/>
            <p:nvPr/>
          </p:nvPicPr>
          <p:blipFill rotWithShape="1">
            <a:blip r:embed="rId3">
              <a:alphaModFix/>
            </a:blip>
            <a:srcRect l="0" t="0" r="0" b="0"/>
            <a:stretch/>
          </p:blipFill>
          <p:spPr>
            <a:xfrm>
              <a:off x="2179603" y="4888792"/>
              <a:ext cx="1468783" cy="526545"/>
            </a:xfrm>
            <a:prstGeom prst="rect">
              <a:avLst/>
            </a:prstGeom>
            <a:noFill/>
            <a:ln>
              <a:noFill/>
            </a:ln>
          </p:spPr>
        </p:pic>
        <p:pic>
          <p:nvPicPr>
            <p:cNvPr id="177" name="Google Shape;177;g35661765773_0_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178" name="Google Shape;178;g35661765773_0_0"/>
            <p:cNvPicPr preferRelativeResize="0"/>
            <p:nvPr/>
          </p:nvPicPr>
          <p:blipFill rotWithShape="1">
            <a:blip r:embed="rId5">
              <a:alphaModFix/>
            </a:blip>
            <a:srcRect l="0" t="0" r="0" b="0"/>
            <a:stretch/>
          </p:blipFill>
          <p:spPr>
            <a:xfrm>
              <a:off x="5134273" y="4888792"/>
              <a:ext cx="1053679" cy="602102"/>
            </a:xfrm>
            <a:prstGeom prst="rect">
              <a:avLst/>
            </a:prstGeom>
            <a:noFill/>
            <a:ln>
              <a:noFill/>
            </a:ln>
          </p:spPr>
        </p:pic>
        <p:pic>
          <p:nvPicPr>
            <p:cNvPr id="179" name="Google Shape;179;g35661765773_0_0"/>
            <p:cNvPicPr preferRelativeResize="0"/>
            <p:nvPr/>
          </p:nvPicPr>
          <p:blipFill rotWithShape="1">
            <a:blip r:embed="rId6">
              <a:alphaModFix/>
            </a:blip>
            <a:srcRect l="0" t="0" r="0" b="0"/>
            <a:stretch/>
          </p:blipFill>
          <p:spPr>
            <a:xfrm>
              <a:off x="6187951" y="4960895"/>
              <a:ext cx="1500530" cy="545647"/>
            </a:xfrm>
            <a:prstGeom prst="rect">
              <a:avLst/>
            </a:prstGeom>
            <a:noFill/>
            <a:ln>
              <a:noFill/>
            </a:ln>
          </p:spPr>
        </p:pic>
        <p:pic>
          <p:nvPicPr>
            <p:cNvPr id="180" name="Google Shape;180;g35661765773_0_0"/>
            <p:cNvPicPr preferRelativeResize="0"/>
            <p:nvPr/>
          </p:nvPicPr>
          <p:blipFill rotWithShape="1">
            <a:blip r:embed="rId7">
              <a:alphaModFix/>
            </a:blip>
            <a:srcRect l="6518" t="2903" r="6456" b="0"/>
            <a:stretch/>
          </p:blipFill>
          <p:spPr>
            <a:xfrm>
              <a:off x="7781600" y="4945247"/>
              <a:ext cx="2196547" cy="545647"/>
            </a:xfrm>
            <a:prstGeom prst="rect">
              <a:avLst/>
            </a:prstGeom>
            <a:noFill/>
            <a:ln>
              <a:noFill/>
            </a:ln>
          </p:spPr>
        </p:pic>
        <p:pic>
          <p:nvPicPr>
            <p:cNvPr id="181" name="Google Shape;181;g35661765773_0_0"/>
            <p:cNvPicPr preferRelativeResize="0"/>
            <p:nvPr/>
          </p:nvPicPr>
          <p:blipFill rotWithShape="1">
            <a:blip r:embed="rId8">
              <a:alphaModFix/>
            </a:blip>
            <a:srcRect l="0" t="0" r="0" b="0"/>
            <a:stretch/>
          </p:blipFill>
          <p:spPr>
            <a:xfrm>
              <a:off x="2288672" y="5654827"/>
              <a:ext cx="1679028" cy="342900"/>
            </a:xfrm>
            <a:prstGeom prst="rect">
              <a:avLst/>
            </a:prstGeom>
            <a:noFill/>
            <a:ln>
              <a:noFill/>
            </a:ln>
          </p:spPr>
        </p:pic>
        <p:pic>
          <p:nvPicPr>
            <p:cNvPr id="182" name="Google Shape;182;g35661765773_0_0"/>
            <p:cNvPicPr preferRelativeResize="0"/>
            <p:nvPr/>
          </p:nvPicPr>
          <p:blipFill rotWithShape="1">
            <a:blip r:embed="rId9">
              <a:alphaModFix/>
            </a:blip>
            <a:srcRect l="0" t="0" r="0" b="0"/>
            <a:stretch/>
          </p:blipFill>
          <p:spPr>
            <a:xfrm>
              <a:off x="4247100" y="5578646"/>
              <a:ext cx="2083568" cy="414346"/>
            </a:xfrm>
            <a:prstGeom prst="rect">
              <a:avLst/>
            </a:prstGeom>
            <a:noFill/>
            <a:ln>
              <a:noFill/>
            </a:ln>
          </p:spPr>
        </p:pic>
        <p:pic>
          <p:nvPicPr>
            <p:cNvPr id="183" name="Google Shape;183;g35661765773_0_0"/>
            <p:cNvPicPr preferRelativeResize="0"/>
            <p:nvPr/>
          </p:nvPicPr>
          <p:blipFill rotWithShape="1">
            <a:blip r:embed="rId10">
              <a:alphaModFix/>
            </a:blip>
            <a:srcRect l="0" t="0" r="0" b="0"/>
            <a:stretch/>
          </p:blipFill>
          <p:spPr>
            <a:xfrm>
              <a:off x="6500192" y="5578645"/>
              <a:ext cx="1357332" cy="414344"/>
            </a:xfrm>
            <a:prstGeom prst="rect">
              <a:avLst/>
            </a:prstGeom>
            <a:noFill/>
            <a:ln>
              <a:noFill/>
            </a:ln>
          </p:spPr>
        </p:pic>
        <p:pic>
          <p:nvPicPr>
            <p:cNvPr id="184" name="Google Shape;184;g35661765773_0_0"/>
            <p:cNvPicPr preferRelativeResize="0"/>
            <p:nvPr/>
          </p:nvPicPr>
          <p:blipFill rotWithShape="1">
            <a:blip r:embed="rId11">
              <a:alphaModFix/>
            </a:blip>
            <a:srcRect l="0" t="0" r="0" b="0"/>
            <a:stretch/>
          </p:blipFill>
          <p:spPr>
            <a:xfrm>
              <a:off x="8024163" y="5561390"/>
              <a:ext cx="897748" cy="414345"/>
            </a:xfrm>
            <a:prstGeom prst="rect">
              <a:avLst/>
            </a:prstGeom>
            <a:noFill/>
            <a:ln>
              <a:noFill/>
            </a:ln>
          </p:spPr>
        </p:pic>
        <p:pic>
          <p:nvPicPr>
            <p:cNvPr id="185" name="Google Shape;185;g35661765773_0_0"/>
            <p:cNvPicPr preferRelativeResize="0"/>
            <p:nvPr/>
          </p:nvPicPr>
          <p:blipFill rotWithShape="1">
            <a:blip r:embed="rId12">
              <a:alphaModFix/>
            </a:blip>
            <a:srcRect l="0" t="0" r="0" b="0"/>
            <a:stretch/>
          </p:blipFill>
          <p:spPr>
            <a:xfrm>
              <a:off x="9179152" y="5522870"/>
              <a:ext cx="457200" cy="476250"/>
            </a:xfrm>
            <a:prstGeom prst="rect">
              <a:avLst/>
            </a:prstGeom>
            <a:noFill/>
            <a:ln>
              <a:noFill/>
            </a:ln>
          </p:spPr>
        </p:pic>
      </p:grpSp>
      <p:sp>
        <p:nvSpPr>
          <p:cNvPr id="186" name="Google Shape;186;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Beschikbaar op </a:t>
            </a:r>
            <a:r>
              <a:rPr lang="en-US" sz="1100" b="0" i="0" u="sng" strike="noStrike" cap="none">
                <a:solidFill>
                  <a:schemeClr val="hlink"/>
                </a:solidFill>
                <a:latin typeface="Calibri"/>
                <a:ea typeface="Calibri"/>
                <a:cs typeface="Calibri"/>
                <a:sym typeface="Calibri"/>
                <a:hlinkClick r:id="rId13"/>
              </a:rPr>
              <a:t>https://tinker-project.eu/elearning/</a:t>
            </a:r>
            <a:endParaRPr sz="1100" b="0" i="0" u="none" strike="noStrike" cap="none">
              <a:solidFill>
                <a:srgbClr val="16C45B"/>
              </a:solidFill>
              <a:latin typeface="Calibri"/>
              <a:ea typeface="Calibri"/>
              <a:cs typeface="Calibri"/>
              <a:sym typeface="Calibri"/>
            </a:endParaRPr>
          </a:p>
        </p:txBody>
      </p:sp>
      <p:pic>
        <p:nvPicPr>
          <p:cNvPr id="187" name="Google Shape;187;g35661765773_0_0"/>
          <p:cNvPicPr preferRelativeResize="0"/>
          <p:nvPr/>
        </p:nvPicPr>
        <p:blipFill rotWithShape="1">
          <a:blip r:embed="rId14">
            <a:alphaModFix/>
          </a:blip>
          <a:srcRect l="0" t="0" r="0" b="0"/>
          <a:stretch/>
        </p:blipFill>
        <p:spPr>
          <a:xfrm>
            <a:off x="4222188" y="3563650"/>
            <a:ext cx="1171575" cy="409575"/>
          </a:xfrm>
          <a:prstGeom prst="rect">
            <a:avLst/>
          </a:prstGeom>
          <a:noFill/>
          <a:ln>
            <a:noFill/>
          </a:ln>
        </p:spPr>
      </p:pic>
      <p:sp>
        <p:nvSpPr>
          <p:cNvPr id="188" name="Google Shape;188;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Deze publicatie valt onder de </a:t>
            </a:r>
            <a:r>
              <a:rPr lang="en-US" sz="1200" b="1" i="1" u="none" strike="noStrike" cap="none">
                <a:solidFill>
                  <a:srgbClr val="1D1D1B"/>
                </a:solidFill>
                <a:latin typeface="Calibri"/>
                <a:ea typeface="Calibri"/>
                <a:cs typeface="Calibri"/>
                <a:sym typeface="Calibri"/>
              </a:rPr>
              <a:t>Creative Commons Naamsvermelding-NietCommercieel-GeenDerivaten 4.0 Internationale </a:t>
            </a:r>
            <a:r>
              <a:rPr lang="en-US" sz="1200" b="1" i="0" u="none" strike="noStrike" cap="none">
                <a:solidFill>
                  <a:srgbClr val="1D1D1B"/>
                </a:solidFill>
                <a:latin typeface="Calibri"/>
                <a:ea typeface="Calibri"/>
                <a:cs typeface="Calibri"/>
                <a:sym typeface="Calibri"/>
              </a:rPr>
              <a:t>Licentie (</a:t>
            </a:r>
            <a:r>
              <a:rPr lang="en-US" sz="1200" b="1" i="0" u="sng" strike="noStrike" cap="none">
                <a:solidFill>
                  <a:srgbClr val="16C45B"/>
                </a:solidFill>
                <a:latin typeface="Calibri"/>
                <a:ea typeface="Calibri"/>
                <a:cs typeface="Calibri"/>
                <a:sym typeface="Calibri"/>
                <a:hlinkClick r:id="rId15">
                  <a:extLst>
                    <a:ext uri="{A12FA001-AC4F-418D-AE19-62706E023703}">
                      <ahyp:hlinkCl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3566176535c_0_0"/>
          <p:cNvSpPr txBox="1"/>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medeontwerpen en evalueren van leerscenario's voor het onderwijzen en beoordelen van informatica in de onderbouw van het voortgezet onderwijs, gebaseerd op het TINKER-raamwerk</a:t>
            </a:r>
            <a:endParaRPr/>
          </a:p>
        </p:txBody>
      </p:sp>
      <p:sp>
        <p:nvSpPr>
          <p:cNvPr id="91" name="Google Shape;91;g3566176535c_0_0"/>
          <p:cNvSpPr txBox="1"/>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8.4: Zelfevaluatie en peer review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p5"/>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spcBef>
                <a:spcPts val="1000"/>
              </a:spcBef>
              <a:spcAft>
                <a:spcPts val="0"/>
              </a:spcAft>
              <a:buNone/>
            </a:pPr>
            <a:r>
              <a:rPr lang="en-US" sz="2400" b="1"/>
              <a:t>Aan het einde van deze module kunnen docenten</a:t>
            </a:r>
            <a:endParaRPr/>
          </a:p>
          <a:p>
            <a:pPr marL="825500" marR="0" lvl="0" indent="-457200" algn="l" rtl="0">
              <a:lnSpc>
                <a:spcPct val="90000"/>
              </a:lnSpc>
              <a:spcBef>
                <a:spcPts val="1000"/>
              </a:spcBef>
              <a:spcAft>
                <a:spcPts val="0"/>
              </a:spcAft>
              <a:buClr>
                <a:schemeClr val="accent4"/>
              </a:buClr>
              <a:buSzPts val="2200"/>
              <a:buFont typeface="Arial"/>
              <a:buChar char="•"/>
            </a:pPr>
            <a:r>
              <a:rPr lang="en-US"/>
              <a:t>Deel te nemen aan peer review sessies om ideeën uit te wisselen, constructieve feedback te geven en lesmodules te verfijnen op basis van overeenkomstige feedback</a:t>
            </a:r>
            <a:endParaRPr/>
          </a:p>
          <a:p>
            <a:pPr marL="825500" marR="0" lvl="0" indent="-457200" algn="l" rtl="0">
              <a:lnSpc>
                <a:spcPct val="90000"/>
              </a:lnSpc>
              <a:spcBef>
                <a:spcPts val="1000"/>
              </a:spcBef>
              <a:spcAft>
                <a:spcPts val="0"/>
              </a:spcAft>
              <a:buClr>
                <a:schemeClr val="accent4"/>
              </a:buClr>
              <a:buSzPts val="2200"/>
              <a:buFont typeface="Arial"/>
              <a:buChar char="•"/>
            </a:pPr>
            <a:r>
              <a:rPr lang="en-US"/>
              <a:t>Kritisch reflecteren op hun eigen onderwijspraktijk en de ontwikkelde modules, en sterke punten en mogelijkheden voor verbetering identificeren. </a:t>
            </a:r>
            <a:endParaRPr/>
          </a:p>
          <a:p>
            <a:pPr marL="571500" marR="0" lvl="0" indent="-203200" algn="l" rtl="0">
              <a:lnSpc>
                <a:spcPct val="90000"/>
              </a:lnSpc>
              <a:spcBef>
                <a:spcPts val="1000"/>
              </a:spcBef>
              <a:spcAft>
                <a:spcPts val="0"/>
              </a:spcAft>
              <a:buClr>
                <a:schemeClr val="accent4"/>
              </a:buClr>
              <a:buSzPts val="2200"/>
              <a:buFont typeface="Arial"/>
              <a:buNone/>
            </a:pPr>
            <a:r>
              <a:t/>
            </a:r>
            <a:endParaRPr/>
          </a:p>
        </p:txBody>
      </p:sp>
      <p:pic>
        <p:nvPicPr>
          <p:cNvPr id="98" name="Google Shape;98;p5"/>
          <p:cNvPicPr preferRelativeResize="0"/>
          <p:nvPr/>
        </p:nvPicPr>
        <p:blipFill>
          <a:blip r:embed="rId3">
            <a:alphaModFix/>
          </a:blip>
          <a:stretch>
            <a:fillRect/>
          </a:stretch>
        </p:blipFill>
        <p:spPr>
          <a:xfrm>
            <a:off x="9348388" y="3998563"/>
            <a:ext cx="2447925" cy="2505075"/>
          </a:xfrm>
          <a:prstGeom prst="rect">
            <a:avLst/>
          </a:prstGeom>
          <a:noFill/>
          <a:ln>
            <a:noFill/>
          </a:ln>
        </p:spPr>
      </p:pic>
      <p:sp>
        <p:nvSpPr>
          <p:cNvPr id="99" name="Google Shape;99;p5"/>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i="1">
                <a:latin typeface="Calibri"/>
                <a:ea typeface="Calibri"/>
                <a:cs typeface="Calibri"/>
                <a:sym typeface="Calibri"/>
              </a:rPr>
              <a:t>Afbeeldingsbron: Website van het TINKER-project</a:t>
            </a:r>
            <a:endParaRPr i="1">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357dc52a0f6_0_28"/>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Inhoud</a:t>
            </a:r>
            <a:endParaRPr/>
          </a:p>
        </p:txBody>
      </p:sp>
      <p:sp>
        <p:nvSpPr>
          <p:cNvPr id="105" name="Google Shape;105;g357dc52a0f6_0_28"/>
          <p:cNvSpPr txBox="1"/>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en-US" sz="2000"/>
              <a:t>Dia 1 - WP-titel</a:t>
            </a:r>
            <a:endParaRPr sz="2000"/>
          </a:p>
          <a:p>
            <a:pPr marL="571500" lvl="0" indent="-330200" algn="l" rtl="0">
              <a:spcBef>
                <a:spcPts val="1000"/>
              </a:spcBef>
              <a:spcAft>
                <a:spcPts val="0"/>
              </a:spcAft>
              <a:buSzPts val="2000"/>
              <a:buChar char="•"/>
            </a:pPr>
            <a:r>
              <a:rPr lang="en-US" sz="2000"/>
              <a:t>Dia 2 - Titel van de unit</a:t>
            </a:r>
            <a:endParaRPr sz="2000"/>
          </a:p>
          <a:p>
            <a:pPr marL="571500" lvl="0" indent="-330200" algn="l" rtl="0">
              <a:spcBef>
                <a:spcPts val="1000"/>
              </a:spcBef>
              <a:spcAft>
                <a:spcPts val="0"/>
              </a:spcAft>
              <a:buSzPts val="2000"/>
              <a:buChar char="•"/>
            </a:pPr>
            <a:r>
              <a:rPr lang="en-US" sz="2000"/>
              <a:t>Dia 3 - Leerresultaten</a:t>
            </a:r>
            <a:endParaRPr sz="2000"/>
          </a:p>
          <a:p>
            <a:pPr marL="571500" lvl="0" indent="-330200" algn="l" rtl="0">
              <a:spcBef>
                <a:spcPts val="1000"/>
              </a:spcBef>
              <a:spcAft>
                <a:spcPts val="0"/>
              </a:spcAft>
              <a:buSzPts val="2000"/>
              <a:buChar char="•"/>
            </a:pPr>
            <a:r>
              <a:rPr lang="en-US" sz="2000"/>
              <a:t>Dia 4 - Inhoud </a:t>
            </a:r>
            <a:endParaRPr sz="2000"/>
          </a:p>
          <a:p>
            <a:pPr marL="571500" lvl="0" indent="-330200" algn="l" rtl="0">
              <a:spcBef>
                <a:spcPts val="1000"/>
              </a:spcBef>
              <a:spcAft>
                <a:spcPts val="0"/>
              </a:spcAft>
              <a:buSzPts val="2000"/>
              <a:buChar char="•"/>
            </a:pPr>
            <a:r>
              <a:rPr lang="en-US" sz="2000"/>
              <a:t>Dia 5 - </a:t>
            </a:r>
            <a:r>
              <a:rPr lang="en-US" sz="2000"/>
              <a:t>Wat is zelfevaluatie?</a:t>
            </a:r>
            <a:endParaRPr sz="2000"/>
          </a:p>
          <a:p>
            <a:pPr marL="571500" lvl="0" indent="-330200" algn="l" rtl="0">
              <a:spcBef>
                <a:spcPts val="1000"/>
              </a:spcBef>
              <a:spcAft>
                <a:spcPts val="0"/>
              </a:spcAft>
              <a:buSzPts val="2000"/>
              <a:buChar char="•"/>
            </a:pPr>
            <a:r>
              <a:rPr lang="en-US" sz="2000"/>
              <a:t>Dia 6 - </a:t>
            </a:r>
            <a:r>
              <a:rPr lang="en-US" sz="2000"/>
              <a:t>Waarom zelfevaluatie gebruiken?</a:t>
            </a:r>
            <a:endParaRPr sz="2000"/>
          </a:p>
          <a:p>
            <a:pPr marL="571500" lvl="0" indent="-330200" algn="l" rtl="0">
              <a:spcBef>
                <a:spcPts val="1000"/>
              </a:spcBef>
              <a:spcAft>
                <a:spcPts val="0"/>
              </a:spcAft>
              <a:buSzPts val="2000"/>
              <a:buChar char="•"/>
            </a:pPr>
            <a:r>
              <a:rPr lang="en-US" sz="2000"/>
              <a:t>Dia 7 - </a:t>
            </a:r>
            <a:r>
              <a:rPr lang="en-US" sz="2000"/>
              <a:t>Vaardigheden ontwikkeld door zelfevaluatie</a:t>
            </a:r>
            <a:endParaRPr sz="2000"/>
          </a:p>
          <a:p>
            <a:pPr marL="571500" lvl="0" indent="-330200" algn="l" rtl="0">
              <a:spcBef>
                <a:spcPts val="1000"/>
              </a:spcBef>
              <a:spcAft>
                <a:spcPts val="0"/>
              </a:spcAft>
              <a:buSzPts val="2000"/>
              <a:buChar char="•"/>
            </a:pPr>
            <a:r>
              <a:rPr lang="en-US" sz="2000"/>
              <a:t>Dia 8 - </a:t>
            </a:r>
            <a:r>
              <a:rPr lang="en-US" sz="2000"/>
              <a:t>Activiteit 1 - zelfevaluatie</a:t>
            </a:r>
            <a:endParaRPr sz="2000"/>
          </a:p>
          <a:p>
            <a:pPr marL="571500" lvl="0" indent="-330200" algn="l" rtl="0">
              <a:spcBef>
                <a:spcPts val="1000"/>
              </a:spcBef>
              <a:spcAft>
                <a:spcPts val="0"/>
              </a:spcAft>
              <a:buSzPts val="2000"/>
              <a:buChar char="•"/>
            </a:pPr>
            <a:r>
              <a:rPr lang="en-US" sz="2000"/>
              <a:t>Dia 9 - </a:t>
            </a:r>
            <a:r>
              <a:rPr lang="en-US" sz="2000"/>
              <a:t>Wat is evaluatie door collega's?</a:t>
            </a:r>
            <a:endParaRPr sz="2000"/>
          </a:p>
          <a:p>
            <a:pPr marL="571500" lvl="0" indent="-330200" algn="l" rtl="0">
              <a:spcBef>
                <a:spcPts val="1000"/>
              </a:spcBef>
              <a:spcAft>
                <a:spcPts val="0"/>
              </a:spcAft>
              <a:buSzPts val="2000"/>
              <a:buChar char="•"/>
            </a:pPr>
            <a:r>
              <a:rPr lang="en-US" sz="2000"/>
              <a:t>Dia 10 - </a:t>
            </a:r>
            <a:r>
              <a:rPr lang="en-US" sz="2000"/>
              <a:t>Collegiale toetsing als leermiddel</a:t>
            </a:r>
            <a:endParaRPr sz="2000"/>
          </a:p>
          <a:p>
            <a:pPr marL="571500" lvl="0" indent="-330200" algn="l" rtl="0">
              <a:spcBef>
                <a:spcPts val="1000"/>
              </a:spcBef>
              <a:spcAft>
                <a:spcPts val="0"/>
              </a:spcAft>
              <a:buSzPts val="2000"/>
              <a:buChar char="•"/>
            </a:pPr>
            <a:r>
              <a:rPr lang="en-US" sz="2000"/>
              <a:t>Dia 11 - Activiteit 2 - peer review evaluatie van leerscenario's</a:t>
            </a:r>
            <a:endParaRPr sz="2000"/>
          </a:p>
          <a:p>
            <a:pPr marL="571500" lvl="0" indent="-330200" algn="l" rtl="0">
              <a:spcBef>
                <a:spcPts val="1000"/>
              </a:spcBef>
              <a:spcAft>
                <a:spcPts val="0"/>
              </a:spcAft>
              <a:buSzPts val="2000"/>
              <a:buChar char="•"/>
            </a:pPr>
            <a:r>
              <a:rPr lang="en-US" sz="2000"/>
              <a:t>Dia 12 - Literatuur</a:t>
            </a:r>
            <a:endParaRPr sz="2000"/>
          </a:p>
        </p:txBody>
      </p:sp>
    </p:spTree>
  </p:cSld>
  <p:clrMapOvr>
    <a:masterClrMapping/>
  </p:clrMapOvr>
</p:sld>
</file>

<file path=ppt/slides/slide5.xml><?xml version="1.0" encoding="utf-8"?>
<p:sld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Wat is zelfevaluatie?</a:t>
            </a:r>
            <a:endParaRPr b="1"/>
          </a:p>
        </p:txBody>
      </p:sp>
      <p:sp>
        <p:nvSpPr>
          <p:cNvPr id="111" name="Google Shape;111;p1"/>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None/>
            </a:pPr>
            <a:r>
              <a:rPr lang="en-US" b="1">
                <a:extLst>
                  <a:ext uri="http://customooxmlschemas.google.com/">
                    <go:slidesCustomData xmlns:go="http://customooxmlschemas.google.com/" textRoundtripDataId="0"/>
                  </a:ext>
                </a:extLst>
              </a:rPr>
              <a:t>Definitie</a:t>
            </a:r>
            <a:r>
              <a:rPr lang="en-US"/>
              <a:t>:</a:t>
            </a:r>
            <a:endParaRPr/>
          </a:p>
          <a:p>
            <a:pPr marL="457200" marR="0" lvl="0" indent="-368300" algn="l" rtl="0">
              <a:lnSpc>
                <a:spcPct val="90000"/>
              </a:lnSpc>
              <a:spcBef>
                <a:spcPts val="1000"/>
              </a:spcBef>
              <a:spcAft>
                <a:spcPts val="0"/>
              </a:spcAft>
              <a:buClr>
                <a:schemeClr val="accent4"/>
              </a:buClr>
              <a:buSzPts val="2200"/>
              <a:buFont typeface="Arial"/>
              <a:buChar char="•"/>
            </a:pPr>
            <a:r>
              <a:rPr lang="en-US"/>
              <a:t>Een leermethode waarbij studenten hun eigen prestaties evalueren, wat reflectie en persoonlijke verantwoordelijkheid bevordert.</a:t>
            </a:r>
            <a:endParaRPr/>
          </a:p>
          <a:p>
            <a:pPr marL="88900" lvl="0" indent="0" algn="l" rtl="0">
              <a:lnSpc>
                <a:spcPct val="90000"/>
              </a:lnSpc>
              <a:spcBef>
                <a:spcPts val="1000"/>
              </a:spcBef>
              <a:spcAft>
                <a:spcPts val="0"/>
              </a:spcAft>
              <a:buSzPts val="2200"/>
              <a:buNone/>
            </a:pPr>
            <a:r>
              <a:t/>
            </a:r>
            <a:endParaRPr/>
          </a:p>
        </p:txBody>
      </p:sp>
      <p:pic>
        <p:nvPicPr>
          <p:cNvPr id="112" name="Google Shape;112;p1"/>
          <p:cNvPicPr preferRelativeResize="0"/>
          <p:nvPr/>
        </p:nvPicPr>
        <p:blipFill>
          <a:blip r:embed="rId3">
            <a:alphaModFix/>
          </a:blip>
          <a:stretch>
            <a:fillRect/>
          </a:stretch>
        </p:blipFill>
        <p:spPr>
          <a:xfrm>
            <a:off x="2923425" y="2257749"/>
            <a:ext cx="6293450" cy="4192775"/>
          </a:xfrm>
          <a:prstGeom prst="rect">
            <a:avLst/>
          </a:prstGeom>
          <a:noFill/>
          <a:ln>
            <a:noFill/>
          </a:ln>
        </p:spPr>
      </p:pic>
      <p:sp>
        <p:nvSpPr>
          <p:cNvPr id="113" name="Google Shape;113;p1"/>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i="1">
                <a:latin typeface="Calibri"/>
                <a:ea typeface="Calibri"/>
                <a:cs typeface="Calibri"/>
                <a:sym typeface="Calibri"/>
              </a:rPr>
              <a:t>Afbeeldingsbron: Freepik</a:t>
            </a:r>
            <a:endParaRPr i="1">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4"/>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Waarom zelfevaluatie gebruiken?</a:t>
            </a:r>
            <a:endParaRPr b="1"/>
          </a:p>
        </p:txBody>
      </p:sp>
      <p:sp>
        <p:nvSpPr>
          <p:cNvPr id="119" name="Google Shape;119;p4"/>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marR="0" lvl="0" indent="-368300" algn="l" rtl="0">
              <a:lnSpc>
                <a:spcPct val="90000"/>
              </a:lnSpc>
              <a:spcBef>
                <a:spcPts val="1000"/>
              </a:spcBef>
              <a:spcAft>
                <a:spcPts val="0"/>
              </a:spcAft>
              <a:buClr>
                <a:schemeClr val="accent4"/>
              </a:buClr>
              <a:buSzPts val="2200"/>
              <a:buFont typeface="Arial"/>
              <a:buChar char="•"/>
            </a:pPr>
            <a:r>
              <a:rPr lang="en-US"/>
              <a:t>Zelfevaluatie stimuleert:</a:t>
            </a:r>
            <a:endParaRPr/>
          </a:p>
          <a:p>
            <a:pPr marL="914400" lvl="1" indent="-342900" algn="l" rtl="0">
              <a:lnSpc>
                <a:spcPct val="90000"/>
              </a:lnSpc>
              <a:spcBef>
                <a:spcPts val="500"/>
              </a:spcBef>
              <a:spcAft>
                <a:spcPts val="0"/>
              </a:spcAft>
              <a:buSzPts val="1800"/>
              <a:buChar char="•"/>
            </a:pPr>
            <a:r>
              <a:rPr lang="en-US"/>
              <a:t>Reflectie;</a:t>
            </a:r>
            <a:endParaRPr/>
          </a:p>
          <a:p>
            <a:pPr marL="914400" lvl="1" indent="-342900" algn="l" rtl="0">
              <a:lnSpc>
                <a:spcPct val="90000"/>
              </a:lnSpc>
              <a:spcBef>
                <a:spcPts val="500"/>
              </a:spcBef>
              <a:spcAft>
                <a:spcPts val="0"/>
              </a:spcAft>
              <a:buSzPts val="1800"/>
              <a:buChar char="•"/>
            </a:pPr>
            <a:r>
              <a:rPr lang="en-US"/>
              <a:t>Actief leren; </a:t>
            </a:r>
            <a:endParaRPr/>
          </a:p>
          <a:p>
            <a:pPr marL="914400" lvl="1" indent="-342900" algn="l" rtl="0">
              <a:lnSpc>
                <a:spcPct val="90000"/>
              </a:lnSpc>
              <a:spcBef>
                <a:spcPts val="500"/>
              </a:spcBef>
              <a:spcAft>
                <a:spcPts val="0"/>
              </a:spcAft>
              <a:buSzPts val="1800"/>
              <a:buChar char="•"/>
            </a:pPr>
            <a:r>
              <a:rPr lang="en-US"/>
              <a:t>Persoonlijk eigenaarschap.</a:t>
            </a:r>
            <a:endParaRPr/>
          </a:p>
          <a:p>
            <a:pPr marL="914400" lvl="1" indent="-228600" algn="l" rtl="0">
              <a:lnSpc>
                <a:spcPct val="90000"/>
              </a:lnSpc>
              <a:spcBef>
                <a:spcPts val="500"/>
              </a:spcBef>
              <a:spcAft>
                <a:spcPts val="0"/>
              </a:spcAft>
              <a:buSzPts val="1800"/>
              <a:buNone/>
            </a:pPr>
            <a:r>
              <a:t/>
            </a:r>
            <a:endParaRPr/>
          </a:p>
          <a:p>
            <a:pPr marL="571500" lvl="1" indent="0" algn="l" rtl="0">
              <a:lnSpc>
                <a:spcPct val="90000"/>
              </a:lnSpc>
              <a:spcBef>
                <a:spcPts val="500"/>
              </a:spcBef>
              <a:spcAft>
                <a:spcPts val="0"/>
              </a:spcAft>
              <a:buSzPts val="1800"/>
              <a:buNone/>
            </a:pPr>
            <a:r>
              <a:t/>
            </a:r>
            <a:endParaRPr/>
          </a:p>
          <a:p>
            <a:pPr marL="914400" lvl="1" indent="-228600" algn="l" rtl="0">
              <a:lnSpc>
                <a:spcPct val="90000"/>
              </a:lnSpc>
              <a:spcBef>
                <a:spcPts val="500"/>
              </a:spcBef>
              <a:spcAft>
                <a:spcPts val="0"/>
              </a:spcAft>
              <a:buSzPts val="1800"/>
              <a:buNone/>
            </a:pPr>
            <a:r>
              <a:t/>
            </a:r>
            <a:endParaRPr/>
          </a:p>
          <a:p>
            <a:pPr marL="88900" lvl="0" indent="0" algn="l" rtl="0">
              <a:lnSpc>
                <a:spcPct val="90000"/>
              </a:lnSpc>
              <a:spcBef>
                <a:spcPts val="1000"/>
              </a:spcBef>
              <a:spcAft>
                <a:spcPts val="0"/>
              </a:spcAft>
              <a:buSzPts val="2200"/>
              <a:buNone/>
            </a:pPr>
            <a:r>
              <a:t/>
            </a:r>
            <a:endParaRPr/>
          </a:p>
          <a:p>
            <a:pPr marL="88900" lvl="0" indent="0" algn="l" rtl="0">
              <a:lnSpc>
                <a:spcPct val="90000"/>
              </a:lnSpc>
              <a:spcBef>
                <a:spcPts val="1000"/>
              </a:spcBef>
              <a:spcAft>
                <a:spcPts val="0"/>
              </a:spcAft>
              <a:buSzPts val="2200"/>
              <a:buNone/>
            </a:pPr>
            <a:r>
              <a:t/>
            </a:r>
            <a:endParaRPr/>
          </a:p>
        </p:txBody>
      </p:sp>
      <p:sp>
        <p:nvSpPr>
          <p:cNvPr id="120" name="Google Shape;120;p4"/>
          <p:cNvSpPr/>
          <p:nvPr/>
        </p:nvSpPr>
        <p:spPr>
          <a:xfrm>
            <a:off x="3189341" y="2693778"/>
            <a:ext cx="5761608" cy="2246050"/>
          </a:xfrm>
          <a:custGeom>
            <a:rect l="l" t="t" r="r" b="b"/>
            <a:pathLst>
              <a:path w="120000" h="120000" extrusionOk="0">
                <a:moveTo>
                  <a:pt x="0" y="0"/>
                </a:moveTo>
                <a:lnTo>
                  <a:pt x="120000" y="0"/>
                </a:lnTo>
                <a:lnTo>
                  <a:pt x="120000" y="120000"/>
                </a:lnTo>
                <a:lnTo>
                  <a:pt x="0" y="120000"/>
                </a:lnTo>
                <a:close/>
              </a:path>
              <a:path w="120000" h="120000" fill="none" extrusionOk="0">
                <a:moveTo>
                  <a:pt x="-10000" y="22500"/>
                </a:moveTo>
                <a:lnTo>
                  <a:pt x="-20000" y="22500"/>
                </a:lnTo>
                <a:lnTo>
                  <a:pt x="-56000" y="135000"/>
                </a:lnTo>
              </a:path>
            </a:pathLst>
          </a:custGeom>
          <a:gradFill>
            <a:gsLst>
              <a:gs pos="0">
                <a:srgbClr val="90FFAB"/>
              </a:gs>
              <a:gs pos="35000">
                <a:srgbClr val="B3FFC2"/>
              </a:gs>
              <a:gs pos="100000">
                <a:srgbClr val="E0FFE7"/>
              </a:gs>
            </a:gsLst>
            <a:lin ang="16200000" scaled="0"/>
          </a:gradFill>
          <a:ln w="9525" cap="flat" cmpd="sng">
            <a:solidFill>
              <a:srgbClr val="10C357"/>
            </a:solidFill>
            <a:prstDash val="solid"/>
            <a:round/>
            <a:headEnd type="none" w="sm" len="sm"/>
            <a:tailEnd type="none" w="sm" len="sm"/>
          </a:ln>
          <a:effectLst>
            <a:outerShdw blurRad="40000" dist="20000" dir="5400000" rotWithShape="0">
              <a:srgbClr val="000000">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"Zelfevaluatie en peer assessment geven de studenten meer eigenaarschap, studenten zijn actief en betrokken bij het proces en ze kunnen ervaringen over het proces delen. Dit leidt ertoe dat ze onafhankelijker worden. Het gebruiken van de feedback van hun peers en dit combineren met zelfbeoordeling, wordt als het meest effectief beschouwd om de prestaties te optimaliseren."</a:t>
            </a:r>
            <a:endParaRPr sz="1600" b="0" i="0" u="none" strike="noStrike" cap="none">
              <a:solidFill>
                <a:srgbClr val="000000"/>
              </a:solidFill>
              <a:latin typeface="Calibri"/>
              <a:ea typeface="Calibri"/>
              <a:cs typeface="Calibri"/>
              <a:sym typeface="Calibri"/>
            </a:endParaRPr>
          </a:p>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De Meulemeester, et al. (2021)</a:t>
            </a:r>
            <a:endParaRPr sz="160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8"/>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Vaardigheden ontwikkeld door zelfbeoordeling</a:t>
            </a:r>
            <a:endParaRPr b="1"/>
          </a:p>
        </p:txBody>
      </p:sp>
      <p:sp>
        <p:nvSpPr>
          <p:cNvPr id="126" name="Google Shape;126;p8"/>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1" indent="0" algn="l" rtl="0">
              <a:lnSpc>
                <a:spcPct val="90000"/>
              </a:lnSpc>
              <a:spcBef>
                <a:spcPts val="500"/>
              </a:spcBef>
              <a:spcAft>
                <a:spcPts val="0"/>
              </a:spcAft>
              <a:buSzPts val="1800"/>
              <a:buNone/>
            </a:pPr>
            <a:r>
              <a:t/>
            </a:r>
            <a:endParaRPr/>
          </a:p>
          <a:p>
            <a:pPr marL="571500" lvl="1" indent="0" algn="l" rtl="0">
              <a:lnSpc>
                <a:spcPct val="90000"/>
              </a:lnSpc>
              <a:spcBef>
                <a:spcPts val="500"/>
              </a:spcBef>
              <a:spcAft>
                <a:spcPts val="0"/>
              </a:spcAft>
              <a:buSzPts val="1800"/>
              <a:buNone/>
            </a:pPr>
            <a:r>
              <a:t/>
            </a:r>
            <a:endParaRPr/>
          </a:p>
          <a:p>
            <a:pPr marL="914400" lvl="1" indent="-228600" algn="l" rtl="0">
              <a:lnSpc>
                <a:spcPct val="90000"/>
              </a:lnSpc>
              <a:spcBef>
                <a:spcPts val="500"/>
              </a:spcBef>
              <a:spcAft>
                <a:spcPts val="0"/>
              </a:spcAft>
              <a:buSzPts val="1800"/>
              <a:buNone/>
            </a:pPr>
            <a:r>
              <a:t/>
            </a:r>
            <a:endParaRPr/>
          </a:p>
          <a:p>
            <a:pPr marL="88900" lvl="0" indent="0" algn="l" rtl="0">
              <a:lnSpc>
                <a:spcPct val="90000"/>
              </a:lnSpc>
              <a:spcBef>
                <a:spcPts val="1000"/>
              </a:spcBef>
              <a:spcAft>
                <a:spcPts val="0"/>
              </a:spcAft>
              <a:buSzPts val="2200"/>
              <a:buNone/>
            </a:pPr>
            <a:r>
              <a:t/>
            </a:r>
            <a:endParaRPr/>
          </a:p>
          <a:p>
            <a:pPr marL="88900" lvl="0" indent="0" algn="l" rtl="0">
              <a:lnSpc>
                <a:spcPct val="90000"/>
              </a:lnSpc>
              <a:spcBef>
                <a:spcPts val="1000"/>
              </a:spcBef>
              <a:spcAft>
                <a:spcPts val="0"/>
              </a:spcAft>
              <a:buSzPts val="2200"/>
              <a:buNone/>
            </a:pPr>
            <a:r>
              <a:t/>
            </a:r>
            <a:endParaRPr/>
          </a:p>
        </p:txBody>
      </p:sp>
      <p:sp>
        <p:nvSpPr>
          <p:cNvPr id="127" name="Google Shape;127;p8"/>
          <p:cNvSpPr/>
          <p:nvPr/>
        </p:nvSpPr>
        <p:spPr>
          <a:xfrm>
            <a:off x="124287" y="2228295"/>
            <a:ext cx="3693110" cy="3027286"/>
          </a:xfrm>
          <a:prstGeom prst="roundRect">
            <a:avLst>
              <a:gd name="adj" fmla="val 16667"/>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FFFFFF"/>
                </a:solidFill>
                <a:latin typeface="Calibri"/>
                <a:ea typeface="Calibri"/>
                <a:cs typeface="Calibri"/>
                <a:sym typeface="Calibri"/>
              </a:rPr>
              <a:t>Kritisch denken</a:t>
            </a:r>
            <a:endParaRPr sz="2000" b="0" i="0" u="none" strike="noStrike" cap="none">
              <a:solidFill>
                <a:srgbClr val="FFFFFF"/>
              </a:solidFill>
              <a:latin typeface="Calibri"/>
              <a:ea typeface="Calibri"/>
              <a:cs typeface="Calibri"/>
              <a:sym typeface="Calibri"/>
            </a:endParaRPr>
          </a:p>
        </p:txBody>
      </p:sp>
      <p:sp>
        <p:nvSpPr>
          <p:cNvPr id="128" name="Google Shape;128;p8"/>
          <p:cNvSpPr/>
          <p:nvPr/>
        </p:nvSpPr>
        <p:spPr>
          <a:xfrm>
            <a:off x="4134036" y="2228295"/>
            <a:ext cx="3994951" cy="3027286"/>
          </a:xfrm>
          <a:prstGeom prst="triangle">
            <a:avLst>
              <a:gd name="adj" fmla="val 500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0" i="0" u="none" strike="noStrike" cap="none">
                <a:solidFill>
                  <a:srgbClr val="FFFFFF"/>
                </a:solidFill>
                <a:latin typeface="Calibri"/>
                <a:ea typeface="Calibri"/>
                <a:cs typeface="Calibri"/>
                <a:sym typeface="Calibri"/>
              </a:rPr>
              <a:t>Probleemoplossend</a:t>
            </a:r>
            <a:endParaRPr sz="1900" b="0" i="0" u="none" strike="noStrike" cap="none">
              <a:solidFill>
                <a:srgbClr val="FFFFF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r>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t/>
            </a: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r>
              <a:t/>
            </a:r>
            <a:endParaRPr sz="1400" b="0" i="0" u="none" strike="noStrike" cap="none">
              <a:solidFill>
                <a:schemeClr val="lt1"/>
              </a:solidFill>
              <a:latin typeface="Arial"/>
              <a:ea typeface="Arial"/>
              <a:cs typeface="Arial"/>
              <a:sym typeface="Arial"/>
            </a:endParaRPr>
          </a:p>
        </p:txBody>
      </p:sp>
      <p:sp>
        <p:nvSpPr>
          <p:cNvPr id="129" name="Google Shape;129;p8"/>
          <p:cNvSpPr/>
          <p:nvPr/>
        </p:nvSpPr>
        <p:spPr>
          <a:xfrm>
            <a:off x="8513718" y="2228295"/>
            <a:ext cx="3409026" cy="3027286"/>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FFFFFF"/>
                </a:solidFill>
                <a:latin typeface="Calibri"/>
                <a:ea typeface="Calibri"/>
                <a:cs typeface="Calibri"/>
                <a:sym typeface="Calibri"/>
              </a:rPr>
              <a:t>Zelfsturend leren</a:t>
            </a:r>
            <a:endParaRPr sz="2000" b="0" i="0" u="none" strike="noStrike" cap="none">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5"/>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Activiteit 1 - zelfevaluatie</a:t>
            </a:r>
            <a:endParaRPr b="1"/>
          </a:p>
        </p:txBody>
      </p:sp>
      <p:sp>
        <p:nvSpPr>
          <p:cNvPr id="135" name="Google Shape;135;p15"/>
          <p:cNvSpPr/>
          <p:nvPr/>
        </p:nvSpPr>
        <p:spPr>
          <a:xfrm>
            <a:off x="735044" y="1198485"/>
            <a:ext cx="10591060" cy="2059620"/>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300" b="0" i="0" u="none" strike="noStrike" cap="none">
                <a:solidFill>
                  <a:srgbClr val="FFFFFF"/>
                </a:solidFill>
                <a:latin typeface="Calibri"/>
                <a:ea typeface="Calibri"/>
                <a:cs typeface="Calibri"/>
                <a:sym typeface="Calibri"/>
              </a:rPr>
              <a:t>Evalueer </a:t>
            </a:r>
            <a:r>
              <a:rPr lang="en-US" sz="2300" b="0" i="0" u="none" strike="noStrike" cap="none">
                <a:solidFill>
                  <a:srgbClr val="FFFFFF"/>
                </a:solidFill>
                <a:latin typeface="Calibri"/>
                <a:ea typeface="Calibri"/>
                <a:cs typeface="Calibri"/>
                <a:sym typeface="Calibri"/>
              </a:rPr>
              <a:t>met behulp van het instrument voor zelfreflectie in het </a:t>
            </a:r>
            <a:r>
              <a:rPr lang="en-US" sz="2300" b="0" i="0" u="sng" strike="noStrike" cap="none">
                <a:solidFill>
                  <a:srgbClr val="FFFFFF"/>
                </a:solidFill>
                <a:latin typeface="Calibri"/>
                <a:ea typeface="Calibri"/>
                <a:cs typeface="Calibri"/>
                <a:sym typeface="Calibri"/>
                <a:hlinkClick r:id="rId3">
                  <a:extLst>
                    <a:ext uri="{A12FA001-AC4F-418D-AE19-62706E023703}">
                      <ahyp:hlinkClr val="tx"/>
                    </a:ext>
                  </a:extLst>
                </a:hlinkClick>
              </a:rPr>
              <a:t>Tinker-kader </a:t>
            </a:r>
            <a:r>
              <a:rPr lang="en-US" sz="2300" b="0" i="0" u="none" strike="noStrike" cap="none">
                <a:solidFill>
                  <a:srgbClr val="FFFFFF"/>
                </a:solidFill>
                <a:latin typeface="Calibri"/>
                <a:ea typeface="Calibri"/>
                <a:cs typeface="Calibri"/>
                <a:sym typeface="Calibri"/>
              </a:rPr>
              <a:t>(pagina 44-47) je lespraktijk aan de hand van het TINKER-kader.</a:t>
            </a:r>
            <a:endParaRPr sz="1400" b="0" i="0" u="none" strike="noStrike" cap="none">
              <a:solidFill>
                <a:srgbClr val="FFFFFF"/>
              </a:solidFill>
              <a:latin typeface="Calibri"/>
              <a:ea typeface="Calibri"/>
              <a:cs typeface="Calibri"/>
              <a:sym typeface="Calibri"/>
            </a:endParaRPr>
          </a:p>
        </p:txBody>
      </p:sp>
      <p:sp>
        <p:nvSpPr>
          <p:cNvPr id="136" name="Google Shape;136;p15"/>
          <p:cNvSpPr/>
          <p:nvPr/>
        </p:nvSpPr>
        <p:spPr>
          <a:xfrm>
            <a:off x="5619564" y="2818659"/>
            <a:ext cx="5095783" cy="2840855"/>
          </a:xfrm>
          <a:prstGeom prst="cloudCallout">
            <a:avLst>
              <a:gd name="adj1" fmla="val -20833"/>
              <a:gd name="adj2" fmla="val 625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FFFFFF"/>
                </a:solidFill>
                <a:latin typeface="Calibri"/>
                <a:ea typeface="Calibri"/>
                <a:cs typeface="Calibri"/>
                <a:sym typeface="Calibri"/>
              </a:rPr>
              <a:t>Tijdens de zelfreflectie zijn er twee belangrijke aspecten om te overwegen: markeer of je lespraktijk en het lesplan dat je in de vorige activiteit hebt voorbereid de principes van authentiek leren en genderintegratie volgen.</a:t>
            </a:r>
            <a:endParaRPr sz="1600" b="0" i="0" u="none" strike="noStrike" cap="none">
              <a:solidFill>
                <a:srgbClr val="FFFFFF"/>
              </a:solidFill>
              <a:latin typeface="Calibri"/>
              <a:ea typeface="Calibri"/>
              <a:cs typeface="Calibri"/>
              <a:sym typeface="Calibri"/>
            </a:endParaRPr>
          </a:p>
        </p:txBody>
      </p:sp>
      <p:pic>
        <p:nvPicPr>
          <p:cNvPr id="137" name="Google Shape;137;p15"/>
          <p:cNvPicPr preferRelativeResize="0"/>
          <p:nvPr/>
        </p:nvPicPr>
        <p:blipFill rotWithShape="1">
          <a:blip r:embed="rId4">
            <a:alphaModFix/>
          </a:blip>
          <a:srcRect l="0" t="0" r="0" b="0"/>
          <a:stretch/>
        </p:blipFill>
        <p:spPr>
          <a:xfrm>
            <a:off x="735050" y="3812230"/>
            <a:ext cx="2466975" cy="2343150"/>
          </a:xfrm>
          <a:prstGeom prst="rect">
            <a:avLst/>
          </a:prstGeom>
          <a:noFill/>
          <a:ln>
            <a:noFill/>
          </a:ln>
        </p:spPr>
      </p:pic>
      <p:sp>
        <p:nvSpPr>
          <p:cNvPr id="138" name="Google Shape;138;p15"/>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i="1">
                <a:latin typeface="Calibri"/>
                <a:ea typeface="Calibri"/>
                <a:cs typeface="Calibri"/>
                <a:sym typeface="Calibri"/>
              </a:rPr>
              <a:t>Beeldbron: Website van het TINKER-project</a:t>
            </a:r>
            <a:endParaRPr i="1">
              <a:latin typeface="Calibri"/>
              <a:ea typeface="Calibri"/>
              <a:cs typeface="Calibri"/>
              <a:sym typeface="Calibri"/>
            </a:endParaRPr>
          </a:p>
        </p:txBody>
      </p:sp>
    </p:spTree>
  </p:cSld>
  <p:clrMapOvr>
    <a:masterClrMapping/>
  </p:clrMapOvr>
</p:sld>
</file>

<file path=ppt/slides/slide9.xml><?xml version="1.0" encoding="utf-8"?>
<p:sld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7"/>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Wat is </a:t>
            </a:r>
            <a:r>
              <a:rPr lang="en-US" b="1"/>
              <a:t>evaluatie </a:t>
            </a:r>
            <a:r>
              <a:rPr lang="en-US" b="1">
                <a:extLst>
                  <a:ext uri="http://customooxmlschemas.google.com/">
                    <go:slidesCustomData xmlns:go="http://customooxmlschemas.google.com/" textRoundtripDataId="1"/>
                  </a:ext>
                </a:extLst>
              </a:rPr>
              <a:t>door gelijken</a:t>
            </a:r>
            <a:r>
              <a:rPr lang="en-US" b="1"/>
              <a:t>?</a:t>
            </a:r>
            <a:endParaRPr b="1"/>
          </a:p>
        </p:txBody>
      </p:sp>
      <p:sp>
        <p:nvSpPr>
          <p:cNvPr id="144" name="Google Shape;144;p17"/>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ctr" rtl="0">
              <a:lnSpc>
                <a:spcPct val="90000"/>
              </a:lnSpc>
              <a:spcBef>
                <a:spcPts val="1000"/>
              </a:spcBef>
              <a:spcAft>
                <a:spcPts val="0"/>
              </a:spcAft>
              <a:buSzPts val="2200"/>
              <a:buNone/>
            </a:pPr>
            <a:r>
              <a:rPr lang="en-US"/>
              <a:t>"Een regeling voor collega's om het niveau, de waarde, de waarde, de kwaliteit of de mate van succes van de producten of leerresultaten van anderen met een vergelijkbare status te beoordelen" (Topping, Smith, Swanson &amp; Elliot, 2000, p. 150)".</a:t>
            </a:r>
            <a:endParaRPr/>
          </a:p>
          <a:p>
            <a:pPr marL="88900" lvl="0" indent="0" algn="l" rtl="0">
              <a:lnSpc>
                <a:spcPct val="90000"/>
              </a:lnSpc>
              <a:spcBef>
                <a:spcPts val="1000"/>
              </a:spcBef>
              <a:spcAft>
                <a:spcPts val="0"/>
              </a:spcAft>
              <a:buSzPts val="2200"/>
              <a:buNone/>
            </a:pPr>
            <a:r>
              <a:rPr lang="en-US">
                <a:extLst>
                  <a:ext uri="http://customooxmlschemas.google.com/">
                    <go:slidesCustomData xmlns:go="http://customooxmlschemas.google.com/" textRoundtripDataId="2"/>
                  </a:ext>
                </a:extLst>
              </a:rPr>
              <a:t>Collegiale toetsing kan zijn</a:t>
            </a:r>
            <a:endParaRPr>
              <a:extLst>
                <a:ext uri="http://customooxmlschemas.google.com/">
                  <go:slidesCustomData xmlns:go="http://customooxmlschemas.google.com/" textRoundtripDataId="3"/>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4"/>
                  </a:ext>
                </a:extLst>
              </a:rPr>
              <a:t>een beoordelingsinstrument</a:t>
            </a:r>
            <a:endParaRPr>
              <a:extLst>
                <a:ext uri="http://customooxmlschemas.google.com/">
                  <go:slidesCustomData xmlns:go="http://customooxmlschemas.google.com/" textRoundtripDataId="5"/>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6"/>
                  </a:ext>
                </a:extLst>
              </a:rPr>
              <a:t>een beoordelingsinstrument;</a:t>
            </a:r>
            <a:endParaRPr>
              <a:extLst>
                <a:ext uri="http://customooxmlschemas.google.com/">
                  <go:slidesCustomData xmlns:go="http://customooxmlschemas.google.com/" textRoundtripDataId="7"/>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textRoundtripDataId="8"/>
                  </a:ext>
                </a:extLst>
              </a:rPr>
              <a:t>een leerinstrument.</a:t>
            </a:r>
            <a:endParaRPr/>
          </a:p>
          <a:p>
            <a:pPr marL="0" marR="0" lvl="0" indent="0" algn="l" rtl="0">
              <a:lnSpc>
                <a:spcPct val="90000"/>
              </a:lnSpc>
              <a:spcBef>
                <a:spcPts val="1000"/>
              </a:spcBef>
              <a:spcAft>
                <a:spcPts val="0"/>
              </a:spcAft>
              <a:buNone/>
            </a:pPr>
            <a:r>
              <a:rPr lang="en-US"/>
              <a:t>Collegiale </a:t>
            </a:r>
            <a:r>
              <a:rPr lang="en-US"/>
              <a:t>toetsing wordt vaak gecombineerd met zelfevaluatie om dieper te leren.</a:t>
            </a:r>
            <a:endParaRPr/>
          </a:p>
        </p:txBody>
      </p:sp>
      <p:pic>
        <p:nvPicPr>
          <p:cNvPr id="145" name="Google Shape;145;p17" descr="Group of people brainstorming meeting in the room"/>
          <p:cNvPicPr preferRelativeResize="0"/>
          <p:nvPr/>
        </p:nvPicPr>
        <p:blipFill rotWithShape="1">
          <a:blip r:embed="rId3">
            <a:alphaModFix/>
          </a:blip>
          <a:srcRect l="0" t="0" r="0" b="0"/>
          <a:stretch/>
        </p:blipFill>
        <p:spPr>
          <a:xfrm>
            <a:off x="3983589" y="3870951"/>
            <a:ext cx="4173125" cy="2785850"/>
          </a:xfrm>
          <a:prstGeom prst="rect">
            <a:avLst/>
          </a:prstGeom>
          <a:noFill/>
          <a:ln>
            <a:noFill/>
          </a:ln>
        </p:spPr>
      </p:pic>
      <p:sp>
        <p:nvSpPr>
          <p:cNvPr id="146" name="Google Shape;146;p17"/>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i="1">
                <a:latin typeface="Calibri"/>
                <a:ea typeface="Calibri"/>
                <a:cs typeface="Calibri"/>
                <a:sym typeface="Calibri"/>
              </a:rPr>
              <a:t>Afbeeldingsbron: Freepik</a:t>
            </a:r>
            <a:endParaRPr i="1">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oreProperties xmlns:dc="http://purl.org/dc/elements/1.1/" xmlns:dcterms="http://purl.org/dc/terms/" xmlns:xsi="http://www.w3.org/2001/XMLSchema-instance" xmlns="http://schemas.openxmlformats.org/package/2006/metadata/core-properties">
  <dcterms:created xsi:type="dcterms:W3CDTF">2014-07-11T09:12:14.0000000Z</dcterms:created>
  <dc:creator>2Fast4u</dc:creator>
  <keywords>, docId:7570B1305044494E4922ED1AC17C3C3B</keywords>
</coreProperties>
</file>